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3"/>
  </p:notesMasterIdLst>
  <p:sldIdLst>
    <p:sldId id="261" r:id="rId2"/>
    <p:sldId id="256" r:id="rId3"/>
    <p:sldId id="262" r:id="rId4"/>
    <p:sldId id="257" r:id="rId5"/>
    <p:sldId id="272" r:id="rId6"/>
    <p:sldId id="267" r:id="rId7"/>
    <p:sldId id="265" r:id="rId8"/>
    <p:sldId id="266" r:id="rId9"/>
    <p:sldId id="258" r:id="rId10"/>
    <p:sldId id="259" r:id="rId11"/>
    <p:sldId id="260" r:id="rId12"/>
    <p:sldId id="280" r:id="rId13"/>
    <p:sldId id="273" r:id="rId14"/>
    <p:sldId id="271" r:id="rId15"/>
    <p:sldId id="274" r:id="rId16"/>
    <p:sldId id="275" r:id="rId17"/>
    <p:sldId id="276" r:id="rId18"/>
    <p:sldId id="282" r:id="rId19"/>
    <p:sldId id="269" r:id="rId20"/>
    <p:sldId id="268" r:id="rId21"/>
    <p:sldId id="270" r:id="rId22"/>
  </p:sldIdLst>
  <p:sldSz cx="9144000" cy="6858000" type="screen4x3"/>
  <p:notesSz cx="6797675" cy="9928225"/>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an Kapec" initials="IK"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696" autoAdjust="0"/>
  </p:normalViewPr>
  <p:slideViewPr>
    <p:cSldViewPr>
      <p:cViewPr>
        <p:scale>
          <a:sx n="76" d="100"/>
          <a:sy n="76" d="100"/>
        </p:scale>
        <p:origin x="-342" y="24"/>
      </p:cViewPr>
      <p:guideLst>
        <p:guide orient="horz" pos="2160"/>
        <p:guide pos="2880"/>
      </p:guideLst>
    </p:cSldViewPr>
  </p:slideViewPr>
  <p:notesTextViewPr>
    <p:cViewPr>
      <p:scale>
        <a:sx n="1" d="1"/>
        <a:sy n="1" d="1"/>
      </p:scale>
      <p:origin x="0" y="0"/>
    </p:cViewPr>
  </p:notesTextViewPr>
  <p:notesViewPr>
    <p:cSldViewPr>
      <p:cViewPr>
        <p:scale>
          <a:sx n="100" d="100"/>
          <a:sy n="100" d="100"/>
        </p:scale>
        <p:origin x="-882" y="108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777D8B8F-336F-4100-BB89-65C20DC860DD}" type="datetimeFigureOut">
              <a:rPr lang="hr-HR" smtClean="0"/>
              <a:t>19.4.2012</a:t>
            </a:fld>
            <a:endParaRPr lang="hr-HR"/>
          </a:p>
        </p:txBody>
      </p:sp>
      <p:sp>
        <p:nvSpPr>
          <p:cNvPr id="4" name="Rezervirano mjesto slike slajda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4D418492-14E3-4F55-9EEC-BDFAB639B1FA}" type="slidenum">
              <a:rPr lang="hr-HR" smtClean="0"/>
              <a:t>‹#›</a:t>
            </a:fld>
            <a:endParaRPr lang="hr-HR"/>
          </a:p>
        </p:txBody>
      </p:sp>
    </p:spTree>
    <p:extLst>
      <p:ext uri="{BB962C8B-B14F-4D97-AF65-F5344CB8AC3E}">
        <p14:creationId xmlns:p14="http://schemas.microsoft.com/office/powerpoint/2010/main" val="73050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Poštovane dame i gospodo. </a:t>
            </a:r>
          </a:p>
          <a:p>
            <a:r>
              <a:rPr lang="hr-HR" smtClean="0"/>
              <a:t>Veliko mi je zadovljstvo predstaviti naš projekt „Incunabula Croatica”.</a:t>
            </a:r>
          </a:p>
          <a:p>
            <a:endParaRPr lang="hr-HR" smtClean="0"/>
          </a:p>
          <a:p>
            <a:r>
              <a:rPr lang="hr-HR" smtClean="0"/>
              <a:t>Kako smo sudionici velikih promjena koje u naš svijet unosi informatička sveprisutnost i kako već sad procjenjujemo vrlo značajnim promjenu paradigme „iz fizičkog u virtualno”, tj. iz „papira na zaslon računala ili kakvog prenosnika” tako trebamo bi biti upućeni i u revolucionarno doba prvih tiskovina, a posebice ako su za razvoj i širenje tog medija zaslužni i naši ljudi.</a:t>
            </a:r>
          </a:p>
          <a:p>
            <a:endParaRPr lang="hr-HR" smtClean="0"/>
          </a:p>
          <a:p>
            <a:r>
              <a:rPr lang="hr-HR" smtClean="0"/>
              <a:t>U kratkim crtama pokušat ću ukazati na važnost i smisao izrade ovakvog projekta te na viziju koju imamo pred očima kad je riječ o staroj građi u virtulanom okruženju. </a:t>
            </a:r>
          </a:p>
          <a:p>
            <a:endParaRPr lang="hr-HR"/>
          </a:p>
          <a:p>
            <a:endParaRPr lang="hr-HR" smtClean="0"/>
          </a:p>
          <a:p>
            <a:endParaRPr lang="hr-HR"/>
          </a:p>
          <a:p>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a:t>
            </a:fld>
            <a:endParaRPr lang="hr-HR"/>
          </a:p>
        </p:txBody>
      </p:sp>
    </p:spTree>
    <p:extLst>
      <p:ext uri="{BB962C8B-B14F-4D97-AF65-F5344CB8AC3E}">
        <p14:creationId xmlns:p14="http://schemas.microsoft.com/office/powerpoint/2010/main" val="4015571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10</a:t>
            </a:fld>
            <a:endParaRPr lang="hr-HR"/>
          </a:p>
        </p:txBody>
      </p:sp>
    </p:spTree>
    <p:extLst>
      <p:ext uri="{BB962C8B-B14F-4D97-AF65-F5344CB8AC3E}">
        <p14:creationId xmlns:p14="http://schemas.microsoft.com/office/powerpoint/2010/main" val="2423708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11</a:t>
            </a:fld>
            <a:endParaRPr lang="hr-HR"/>
          </a:p>
        </p:txBody>
      </p:sp>
    </p:spTree>
    <p:extLst>
      <p:ext uri="{BB962C8B-B14F-4D97-AF65-F5344CB8AC3E}">
        <p14:creationId xmlns:p14="http://schemas.microsoft.com/office/powerpoint/2010/main" val="2371929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 Sada,</a:t>
            </a:r>
            <a:r>
              <a:rPr lang="hr-HR" baseline="0" smtClean="0"/>
              <a:t> ako dopusti vrijeme, slijede neki primjeri iz naše zbirke, na kojima ćemo vidjeti neke specifičnosti inkunabula i što je to zanimljivo u čitanju istih ili barem pregledavanju.</a:t>
            </a:r>
          </a:p>
          <a:p>
            <a:endParaRPr lang="hr-HR" baseline="0" smtClean="0"/>
          </a:p>
          <a:p>
            <a:endParaRPr lang="hr-HR" baseline="0" smtClean="0"/>
          </a:p>
          <a:p>
            <a:r>
              <a:rPr lang="hr-HR" baseline="0" smtClean="0"/>
              <a:t>- Ovdje vidimo inkunabulu hrvatskog autora Jakova Bunića, gdje je vidljivo kako se ističe da je on</a:t>
            </a:r>
          </a:p>
          <a:p>
            <a:r>
              <a:rPr lang="hr-HR" baseline="0" smtClean="0"/>
              <a:t>Dubrovčanin, Dalmatinac dok je knjiga tiskana u Rimu. </a:t>
            </a:r>
          </a:p>
          <a:p>
            <a:endParaRPr lang="hr-HR" baseline="0" smtClean="0"/>
          </a:p>
          <a:p>
            <a:endParaRPr lang="hr-HR" baseline="0" smtClean="0"/>
          </a:p>
          <a:p>
            <a:r>
              <a:rPr lang="hr-HR" baseline="0" smtClean="0"/>
              <a:t>- Na desnoj strani vidimo još jednu inkunabulu na hrvatskom jeziku sl. redakcije..Brvijal na glagoljici</a:t>
            </a:r>
          </a:p>
        </p:txBody>
      </p:sp>
      <p:sp>
        <p:nvSpPr>
          <p:cNvPr id="4" name="Rezervirano mjesto broja slajda 3"/>
          <p:cNvSpPr>
            <a:spLocks noGrp="1"/>
          </p:cNvSpPr>
          <p:nvPr>
            <p:ph type="sldNum" sz="quarter" idx="10"/>
          </p:nvPr>
        </p:nvSpPr>
        <p:spPr/>
        <p:txBody>
          <a:bodyPr/>
          <a:lstStyle/>
          <a:p>
            <a:fld id="{4D418492-14E3-4F55-9EEC-BDFAB639B1FA}" type="slidenum">
              <a:rPr lang="hr-HR" smtClean="0"/>
              <a:t>12</a:t>
            </a:fld>
            <a:endParaRPr lang="hr-HR"/>
          </a:p>
        </p:txBody>
      </p:sp>
    </p:spTree>
    <p:extLst>
      <p:ext uri="{BB962C8B-B14F-4D97-AF65-F5344CB8AC3E}">
        <p14:creationId xmlns:p14="http://schemas.microsoft.com/office/powerpoint/2010/main" val="1516330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 Na desnoj</a:t>
            </a:r>
            <a:r>
              <a:rPr lang="hr-HR" baseline="0" smtClean="0"/>
              <a:t> strani vidimo lijepu ilustraciju kojom obiluje ovo djelo. Mnogima su inkunabule zanimljive isključivo po bogatoj grafici. </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13</a:t>
            </a:fld>
            <a:endParaRPr lang="hr-HR"/>
          </a:p>
        </p:txBody>
      </p:sp>
    </p:spTree>
    <p:extLst>
      <p:ext uri="{BB962C8B-B14F-4D97-AF65-F5344CB8AC3E}">
        <p14:creationId xmlns:p14="http://schemas.microsoft.com/office/powerpoint/2010/main" val="1854502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Istraživačima inkunabula, znatiželjnicima, povjesničarima</a:t>
            </a:r>
            <a:r>
              <a:rPr lang="hr-HR" baseline="0" smtClean="0"/>
              <a:t> tiska, grafičarima važan je oblik i forma prvotisaka.</a:t>
            </a:r>
          </a:p>
          <a:p>
            <a:pPr marL="0" indent="0">
              <a:buFontTx/>
              <a:buNone/>
            </a:pPr>
            <a:r>
              <a:rPr lang="hr-HR" baseline="0" smtClean="0"/>
              <a:t>    kako bi što potpunije ušli u duh onog vremena</a:t>
            </a:r>
          </a:p>
          <a:p>
            <a:pPr marL="0" indent="0">
              <a:buFontTx/>
              <a:buNone/>
            </a:pPr>
            <a:endParaRPr lang="hr-HR" baseline="0" smtClean="0"/>
          </a:p>
          <a:p>
            <a:pPr marL="171450" indent="-171450">
              <a:buFontTx/>
              <a:buChar char="-"/>
            </a:pPr>
            <a:r>
              <a:rPr lang="hr-HR" baseline="0" smtClean="0"/>
              <a:t>Nije svaka inkunabula jednako raskošno opremljena</a:t>
            </a:r>
          </a:p>
          <a:p>
            <a:pPr marL="171450" indent="-171450">
              <a:buFontTx/>
              <a:buChar char="-"/>
            </a:pPr>
            <a:endParaRPr lang="hr-HR" baseline="0" smtClean="0"/>
          </a:p>
          <a:p>
            <a:pPr marL="171450" indent="-171450">
              <a:buFontTx/>
              <a:buChar char="-"/>
            </a:pPr>
            <a:r>
              <a:rPr lang="hr-HR" baseline="0" smtClean="0"/>
              <a:t>Npr. ovdje vidimo kako je prostor za inicijale prazan, tj. nije iluminiran, a na drugoj strani vidimo bogatu iluminaciju i ilustraciju.</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14</a:t>
            </a:fld>
            <a:endParaRPr lang="hr-HR"/>
          </a:p>
        </p:txBody>
      </p:sp>
    </p:spTree>
    <p:extLst>
      <p:ext uri="{BB962C8B-B14F-4D97-AF65-F5344CB8AC3E}">
        <p14:creationId xmlns:p14="http://schemas.microsoft.com/office/powerpoint/2010/main" val="45946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 Komentari</a:t>
            </a:r>
            <a:r>
              <a:rPr lang="hr-HR" baseline="0" smtClean="0"/>
              <a:t> antičkih djela su u srednjem vijeku bili vrlo razvijen književno-znanstveni žanr, na lijevom primjeru vidimo kako je grafički riješen taj problem, dakle glavni tekst u sredini i komentar okolo. </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15</a:t>
            </a:fld>
            <a:endParaRPr lang="hr-HR"/>
          </a:p>
        </p:txBody>
      </p:sp>
    </p:spTree>
    <p:extLst>
      <p:ext uri="{BB962C8B-B14F-4D97-AF65-F5344CB8AC3E}">
        <p14:creationId xmlns:p14="http://schemas.microsoft.com/office/powerpoint/2010/main" val="2739406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Na lijevoj strani</a:t>
            </a:r>
            <a:r>
              <a:rPr lang="hr-HR" baseline="0" smtClean="0"/>
              <a:t> je primjer kako knjižnice ostavljaju svoj trag.</a:t>
            </a:r>
          </a:p>
          <a:p>
            <a:pPr marL="171450" indent="-171450">
              <a:buFontTx/>
              <a:buChar char="-"/>
            </a:pPr>
            <a:r>
              <a:rPr lang="hr-HR" baseline="0" smtClean="0"/>
              <a:t>Inkunabulistima je provenijencija određenog primjerka važan dio zapisa</a:t>
            </a:r>
          </a:p>
          <a:p>
            <a:pPr marL="171450" indent="-171450">
              <a:buFontTx/>
              <a:buChar char="-"/>
            </a:pPr>
            <a:endParaRPr lang="hr-HR" baseline="0" smtClean="0"/>
          </a:p>
          <a:p>
            <a:pPr marL="171450" indent="-171450">
              <a:buFontTx/>
              <a:buChar char="-"/>
            </a:pPr>
            <a:endParaRPr lang="hr-HR" baseline="0" smtClean="0"/>
          </a:p>
          <a:p>
            <a:pPr marL="171450" indent="-171450">
              <a:buFontTx/>
              <a:buChar char="-"/>
            </a:pPr>
            <a:r>
              <a:rPr lang="hr-HR" baseline="0" smtClean="0"/>
              <a:t>Na desnoj strani vidimo kako digitalizacija može prenjeti i stanje u kojem se nalazi određeni primjerak</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16</a:t>
            </a:fld>
            <a:endParaRPr lang="hr-HR"/>
          </a:p>
        </p:txBody>
      </p:sp>
    </p:spTree>
    <p:extLst>
      <p:ext uri="{BB962C8B-B14F-4D97-AF65-F5344CB8AC3E}">
        <p14:creationId xmlns:p14="http://schemas.microsoft.com/office/powerpoint/2010/main" val="264510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17</a:t>
            </a:fld>
            <a:endParaRPr lang="hr-HR"/>
          </a:p>
        </p:txBody>
      </p:sp>
    </p:spTree>
    <p:extLst>
      <p:ext uri="{BB962C8B-B14F-4D97-AF65-F5344CB8AC3E}">
        <p14:creationId xmlns:p14="http://schemas.microsoft.com/office/powerpoint/2010/main" val="184321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Inkunabule su</a:t>
            </a:r>
            <a:r>
              <a:rPr lang="hr-HR" baseline="0" smtClean="0"/>
              <a:t> nekad bile živi medij, na kojem se pisalo, komentiralo</a:t>
            </a:r>
          </a:p>
          <a:p>
            <a:pPr marL="171450" indent="-171450">
              <a:buFontTx/>
              <a:buChar char="-"/>
            </a:pPr>
            <a:r>
              <a:rPr lang="hr-HR" baseline="0" smtClean="0"/>
              <a:t>Glose i crteži, kao da je duh rukopisa nastavio živjeti,</a:t>
            </a:r>
          </a:p>
          <a:p>
            <a:pPr marL="171450" indent="-171450">
              <a:buFontTx/>
              <a:buChar char="-"/>
            </a:pPr>
            <a:r>
              <a:rPr lang="hr-HR" baseline="0" smtClean="0"/>
              <a:t>Komentari pisani rukom vrlo su vrijedan dokument i zanimljiv predmet istraživanja</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18</a:t>
            </a:fld>
            <a:endParaRPr lang="hr-HR"/>
          </a:p>
        </p:txBody>
      </p:sp>
    </p:spTree>
    <p:extLst>
      <p:ext uri="{BB962C8B-B14F-4D97-AF65-F5344CB8AC3E}">
        <p14:creationId xmlns:p14="http://schemas.microsoft.com/office/powerpoint/2010/main" val="318579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smtClean="0"/>
          </a:p>
          <a:p>
            <a:pPr marL="171450" indent="-171450">
              <a:buFontTx/>
              <a:buChar char="-"/>
            </a:pPr>
            <a:r>
              <a:rPr lang="hr-HR" smtClean="0"/>
              <a:t>Već smo spomenuli</a:t>
            </a:r>
            <a:r>
              <a:rPr lang="hr-HR" baseline="0" smtClean="0"/>
              <a:t> prije neke značajke proučavanja inkunabula, tj. predmeta interesa onih koji ih pregledavaju.</a:t>
            </a:r>
          </a:p>
          <a:p>
            <a:pPr marL="171450" indent="-171450">
              <a:buFontTx/>
              <a:buChar char="-"/>
            </a:pPr>
            <a:r>
              <a:rPr lang="hr-HR" baseline="0" smtClean="0"/>
              <a:t>Zbirka je namijenjena svima kojima su zanimljive prve godine medija koji je preokrenuo svijet. </a:t>
            </a:r>
          </a:p>
          <a:p>
            <a:pPr marL="171450" indent="-171450">
              <a:buFontTx/>
              <a:buChar char="-"/>
            </a:pPr>
            <a:r>
              <a:rPr lang="hr-HR" baseline="0" smtClean="0"/>
              <a:t>Isto tako, namijenjena je svima koje zanima hrvatska kulturna povijest, i na ovaj način, će pred sobom imati, objedinjene, vrijedne radove, koji su bili razasuti i na taj način, nadamo se, da će kvaliteta istraživanja biti veća.</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19</a:t>
            </a:fld>
            <a:endParaRPr lang="hr-HR"/>
          </a:p>
        </p:txBody>
      </p:sp>
    </p:spTree>
    <p:extLst>
      <p:ext uri="{BB962C8B-B14F-4D97-AF65-F5344CB8AC3E}">
        <p14:creationId xmlns:p14="http://schemas.microsoft.com/office/powerpoint/2010/main" val="2283240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16. travnja  </a:t>
            </a:r>
            <a:r>
              <a:rPr lang="hr-HR" err="1" smtClean="0"/>
              <a:t>2012</a:t>
            </a:r>
            <a:r>
              <a:rPr lang="hr-HR" smtClean="0"/>
              <a:t>. Vatikanska knjižnica objavila je  petogodišnji plan digitalizacije prvotisaka i rukopisa u suradnji s knjižnicom </a:t>
            </a:r>
            <a:r>
              <a:rPr lang="hr-HR" err="1" smtClean="0"/>
              <a:t>Bodleianskom</a:t>
            </a:r>
            <a:r>
              <a:rPr lang="hr-HR" smtClean="0"/>
              <a:t>  iz </a:t>
            </a:r>
            <a:r>
              <a:rPr lang="hr-HR" err="1" smtClean="0"/>
              <a:t>Oksforda</a:t>
            </a:r>
            <a:r>
              <a:rPr lang="hr-HR" smtClean="0"/>
              <a:t>.  Radi se o oko 1, 5 milijun digitaliziranih stranica. Ideja je objediniti na jedno mjesto građu koja je raspršena.   „Pretvorba ovih</a:t>
            </a:r>
            <a:r>
              <a:rPr lang="hr-HR" baseline="0" smtClean="0"/>
              <a:t> drevnih tekstova i slika u digitalni oblik pomaže u otklanjanju ograničenja vremena i prostora koje je u prošlo vrijeme kočilo pristup znanju”. </a:t>
            </a:r>
            <a:r>
              <a:rPr lang="hr-HR" smtClean="0"/>
              <a:t>kaže Sarah </a:t>
            </a:r>
            <a:r>
              <a:rPr lang="hr-HR" err="1" smtClean="0"/>
              <a:t>Thomas</a:t>
            </a:r>
            <a:r>
              <a:rPr lang="hr-HR" smtClean="0"/>
              <a:t>, direktorica </a:t>
            </a:r>
            <a:r>
              <a:rPr lang="hr-HR" err="1" smtClean="0"/>
              <a:t>Bodleanske</a:t>
            </a:r>
            <a:r>
              <a:rPr lang="hr-HR" smtClean="0"/>
              <a:t> knjižnice.</a:t>
            </a:r>
            <a:r>
              <a:rPr lang="en-US" smtClean="0"/>
              <a:t> </a:t>
            </a:r>
            <a:endParaRPr lang="hr-HR" smtClean="0"/>
          </a:p>
          <a:p>
            <a:pPr marL="171450" indent="-171450">
              <a:buFontTx/>
              <a:buChar char="-"/>
            </a:pPr>
            <a:r>
              <a:rPr lang="hr-HR" smtClean="0"/>
              <a:t>Kao što</a:t>
            </a:r>
            <a:r>
              <a:rPr lang="hr-HR" baseline="0" smtClean="0"/>
              <a:t> su i naši pioniri tiskane riječi vrlo brzo reagirali na pojavu novog medija – tiskarstva u 15. stoljeću, tako i mi danas nastojimo ići u korak s novim načinom korištenja stare građe i prilagođavamo se zahtjevima novih medija. </a:t>
            </a:r>
          </a:p>
          <a:p>
            <a:pPr marL="171450" indent="-171450">
              <a:buFontTx/>
              <a:buChar char="-"/>
            </a:pPr>
            <a:r>
              <a:rPr lang="hr-HR" baseline="0" smtClean="0"/>
              <a:t>Osim spomenute ideje skupljanja nečega što je prostorno i vremenski udaljeno, digitalizacija stare građe uključuje i tri važne značajke: </a:t>
            </a:r>
          </a:p>
          <a:p>
            <a:pPr marL="171450" indent="-171450">
              <a:buFontTx/>
              <a:buChar char="-"/>
            </a:pPr>
            <a:endParaRPr lang="hr-HR" smtClean="0"/>
          </a:p>
          <a:p>
            <a:pPr marL="171450" indent="-171450">
              <a:buFontTx/>
              <a:buChar char="-"/>
            </a:pP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2</a:t>
            </a:fld>
            <a:endParaRPr lang="hr-HR"/>
          </a:p>
        </p:txBody>
      </p:sp>
    </p:spTree>
    <p:extLst>
      <p:ext uri="{BB962C8B-B14F-4D97-AF65-F5344CB8AC3E}">
        <p14:creationId xmlns:p14="http://schemas.microsoft.com/office/powerpoint/2010/main" val="1533252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baseline="0" smtClean="0"/>
              <a:t>Evo, to je ona slika s početka, naizgled suhoparna, hladna s pečatom knjižnice, na nerazumljivom latinskom.</a:t>
            </a:r>
          </a:p>
          <a:p>
            <a:pPr marL="171450" indent="-171450">
              <a:buFontTx/>
              <a:buChar char="-"/>
            </a:pPr>
            <a:r>
              <a:rPr lang="hr-HR" baseline="0" smtClean="0"/>
              <a:t>Međutim, kad se samo prevede, poruka zaživi, i to ljubavna poruka, aktualna i danas, na svakom mjestu, u svakom narodu.</a:t>
            </a:r>
          </a:p>
          <a:p>
            <a:pPr marL="171450" indent="-171450">
              <a:buFontTx/>
              <a:buChar char="-"/>
            </a:pPr>
            <a:r>
              <a:rPr lang="hr-HR" baseline="0" smtClean="0"/>
              <a:t>Dakle, inkunabule treba prevoditi, uređivati, raditi pretiske tj. pružiti im šansu za ponovni život.</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20</a:t>
            </a:fld>
            <a:endParaRPr lang="hr-HR"/>
          </a:p>
        </p:txBody>
      </p:sp>
    </p:spTree>
    <p:extLst>
      <p:ext uri="{BB962C8B-B14F-4D97-AF65-F5344CB8AC3E}">
        <p14:creationId xmlns:p14="http://schemas.microsoft.com/office/powerpoint/2010/main" val="26670459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21</a:t>
            </a:fld>
            <a:endParaRPr lang="hr-HR"/>
          </a:p>
        </p:txBody>
      </p:sp>
    </p:spTree>
    <p:extLst>
      <p:ext uri="{BB962C8B-B14F-4D97-AF65-F5344CB8AC3E}">
        <p14:creationId xmlns:p14="http://schemas.microsoft.com/office/powerpoint/2010/main" val="794201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baseline="0" smtClean="0"/>
              <a:t>Prije nego se pozabavimo našom zbirkom inkunabula vrijedno je spomenuti i neke reprezentativne zbirke inkunabula u Europi koje su već imaju vrlo razvijen organizacijski koncept  i  odrađen veliki broj digitalizirane građe. </a:t>
            </a:r>
          </a:p>
          <a:p>
            <a:pPr marL="171450" indent="-171450">
              <a:buFontTx/>
              <a:buChar char="-"/>
            </a:pPr>
            <a:r>
              <a:rPr lang="hr-HR" baseline="0" smtClean="0"/>
              <a:t>To su: 1. Verteilte Inkunabelbibliothek , Incunabula u Bavarskoj državnoj knjižnici,  i Zbirka inkunabula digitialne knjižnice Španjolske Nacionalne knjižnice.</a:t>
            </a:r>
          </a:p>
          <a:p>
            <a:pPr marL="171450" indent="-171450">
              <a:buFontTx/>
              <a:buChar char="-"/>
            </a:pPr>
            <a:r>
              <a:rPr lang="hr-HR" baseline="0" smtClean="0"/>
              <a:t>Ono što valja istaknuti kod ovih knjižnica je: posve slobodan pristup digitaliziranoj građi  i metapodacima, za sve korisnike interneta,  respektabilan broj primjeraka koji je u stalnom porastu i pristupačne aplikacije preglednika s maksimalnim učinkom. To sve možete vidjeti na njihovim stranicama. </a:t>
            </a:r>
          </a:p>
          <a:p>
            <a:pPr marL="171450" indent="-171450">
              <a:buFontTx/>
              <a:buChar char="-"/>
            </a:pPr>
            <a:r>
              <a:rPr lang="hr-HR" baseline="0" smtClean="0"/>
              <a:t>U prvoj spomenutoj digitalnoj knjižnici vrlo je važna i komponenta objedinjavanja građe na jednom mjestu, koja je fizička zapravo na dva – Kölnu i Wolfenbütellu.</a:t>
            </a:r>
          </a:p>
          <a:p>
            <a:pPr marL="171450" indent="-171450">
              <a:buFontTx/>
              <a:buChar char="-"/>
            </a:pPr>
            <a:r>
              <a:rPr lang="hr-HR" baseline="0" smtClean="0"/>
              <a:t>Na tom tragu leži i ideja projekta „Incunabula Croatica” da objedini na jednom mjestu hrvatske provotiske i na taj način prezentira i demonstrira živu intelektualnu aktivnost Hrvata u 15. stoljeću. </a:t>
            </a:r>
          </a:p>
          <a:p>
            <a:pPr marL="0" indent="0">
              <a:buFontTx/>
              <a:buNone/>
            </a:pPr>
            <a:endParaRPr lang="hr-HR" baseline="0" smtClean="0"/>
          </a:p>
          <a:p>
            <a:pPr marL="0" indent="0">
              <a:buFontTx/>
              <a:buNone/>
            </a:pPr>
            <a:r>
              <a:rPr lang="hr-HR" baseline="0" smtClean="0"/>
              <a:t>	 </a:t>
            </a:r>
          </a:p>
          <a:p>
            <a:pPr marL="171450" indent="-171450">
              <a:buFontTx/>
              <a:buChar char="-"/>
            </a:pP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3</a:t>
            </a:fld>
            <a:endParaRPr lang="hr-HR"/>
          </a:p>
        </p:txBody>
      </p:sp>
    </p:spTree>
    <p:extLst>
      <p:ext uri="{BB962C8B-B14F-4D97-AF65-F5344CB8AC3E}">
        <p14:creationId xmlns:p14="http://schemas.microsoft.com/office/powerpoint/2010/main" val="1849038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baseline="0" smtClean="0"/>
              <a:t>Kao što vam je već poznato, inkunabula je općenito naziv za knjige koje su tiskane od Gutenbergova izuma, tj. tiska njegove Biblije,  dakle 1455 do zaključno 1500.</a:t>
            </a:r>
          </a:p>
          <a:p>
            <a:pPr marL="171450" indent="-171450">
              <a:buFontTx/>
              <a:buChar char="-"/>
            </a:pPr>
            <a:r>
              <a:rPr lang="hr-HR" baseline="0" smtClean="0"/>
              <a:t>Pojam Hrvatska inkunabula ili prvotisak, osim ove prethodne vremenske karakteristike uključuje i obilježja koja p</a:t>
            </a:r>
          </a:p>
          <a:p>
            <a:pPr marL="171450" indent="-171450">
              <a:buFontTx/>
              <a:buChar char="-"/>
            </a:pPr>
            <a:r>
              <a:rPr lang="hr-HR" baseline="0" smtClean="0"/>
              <a:t>povezuju te drevne artefakte s hrvatskim narodom i kulturom: a to su: </a:t>
            </a:r>
          </a:p>
          <a:p>
            <a:pPr marL="171450" indent="-171450">
              <a:buFontTx/>
              <a:buChar char="-"/>
            </a:pPr>
            <a:endParaRPr lang="hr-HR" baseline="0" smtClean="0"/>
          </a:p>
          <a:p>
            <a:pPr marL="171450" indent="-171450">
              <a:buFontTx/>
              <a:buChar char="-"/>
            </a:pPr>
            <a:endParaRPr lang="hr-HR" baseline="0" smtClean="0"/>
          </a:p>
          <a:p>
            <a:pPr marL="171450" indent="-171450">
              <a:buFontTx/>
              <a:buChar char="-"/>
            </a:pPr>
            <a:endParaRPr lang="hr-HR" baseline="0" smtClean="0"/>
          </a:p>
          <a:p>
            <a:pPr marL="0" indent="0">
              <a:buFontTx/>
              <a:buNone/>
            </a:pPr>
            <a:endParaRPr lang="hr-HR" smtClean="0"/>
          </a:p>
          <a:p>
            <a:pPr marL="0" indent="0">
              <a:buFontTx/>
              <a:buNone/>
            </a:pPr>
            <a:endParaRPr lang="hr-HR" smtClean="0"/>
          </a:p>
          <a:p>
            <a:pPr marL="0" indent="0">
              <a:buFontTx/>
              <a:buNone/>
            </a:pPr>
            <a:r>
              <a:rPr lang="hr-HR" smtClean="0"/>
              <a:t>Po tom ključu prva do</a:t>
            </a:r>
            <a:r>
              <a:rPr lang="hr-HR" baseline="0" smtClean="0"/>
              <a:t> sada poznata inkunabula je izdana 1474. To je </a:t>
            </a:r>
            <a:r>
              <a:rPr lang="hr-HR" i="1" baseline="0" smtClean="0"/>
              <a:t>Oratio in funere Petri cardinalis sancti Sixti</a:t>
            </a:r>
            <a:r>
              <a:rPr lang="hr-HR" baseline="0" smtClean="0"/>
              <a:t>, nadgrobni govor uz smrt svetosikstinskog kardinala Petra Riariusa, kojeg je održao modruški biskup Nikola Mainjanin, i odmah ga dao umnožiti na novi medij. </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4</a:t>
            </a:fld>
            <a:endParaRPr lang="hr-HR"/>
          </a:p>
        </p:txBody>
      </p:sp>
    </p:spTree>
    <p:extLst>
      <p:ext uri="{BB962C8B-B14F-4D97-AF65-F5344CB8AC3E}">
        <p14:creationId xmlns:p14="http://schemas.microsoft.com/office/powerpoint/2010/main" val="351627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Da</a:t>
            </a:r>
            <a:r>
              <a:rPr lang="hr-HR" baseline="0" smtClean="0"/>
              <a:t> malo ilustriramo rečeno, u prvu skupinu prema tome pripada i prva tiskana knjiga na hrvatskom jeziku – </a:t>
            </a:r>
          </a:p>
          <a:p>
            <a:pPr marL="171450" indent="-171450">
              <a:buFontTx/>
              <a:buChar char="-"/>
            </a:pPr>
            <a:r>
              <a:rPr lang="hr-HR" baseline="0" smtClean="0"/>
              <a:t>Slavni Misal po zakonu rimskog dvora iz 1483</a:t>
            </a:r>
          </a:p>
        </p:txBody>
      </p:sp>
      <p:sp>
        <p:nvSpPr>
          <p:cNvPr id="4" name="Rezervirano mjesto broja slajda 3"/>
          <p:cNvSpPr>
            <a:spLocks noGrp="1"/>
          </p:cNvSpPr>
          <p:nvPr>
            <p:ph type="sldNum" sz="quarter" idx="10"/>
          </p:nvPr>
        </p:nvSpPr>
        <p:spPr/>
        <p:txBody>
          <a:bodyPr/>
          <a:lstStyle/>
          <a:p>
            <a:fld id="{4D418492-14E3-4F55-9EEC-BDFAB639B1FA}" type="slidenum">
              <a:rPr lang="hr-HR" smtClean="0"/>
              <a:t>5</a:t>
            </a:fld>
            <a:endParaRPr lang="hr-HR"/>
          </a:p>
        </p:txBody>
      </p:sp>
    </p:spTree>
    <p:extLst>
      <p:ext uri="{BB962C8B-B14F-4D97-AF65-F5344CB8AC3E}">
        <p14:creationId xmlns:p14="http://schemas.microsoft.com/office/powerpoint/2010/main" val="3375743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r>
              <a:rPr lang="hr-HR" smtClean="0"/>
              <a:t>-</a:t>
            </a:r>
            <a:r>
              <a:rPr lang="hr-HR" baseline="0" smtClean="0"/>
              <a:t> Kao što vidite, tiskan je na glagoljici, na staroslavenskom jeziku, hrvatske redakcije.</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6</a:t>
            </a:fld>
            <a:endParaRPr lang="hr-HR"/>
          </a:p>
        </p:txBody>
      </p:sp>
    </p:spTree>
    <p:extLst>
      <p:ext uri="{BB962C8B-B14F-4D97-AF65-F5344CB8AC3E}">
        <p14:creationId xmlns:p14="http://schemas.microsoft.com/office/powerpoint/2010/main" val="290659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Drugu</a:t>
            </a:r>
            <a:r>
              <a:rPr lang="hr-HR" baseline="0" smtClean="0"/>
              <a:t> grupu hrvatskih inkunabula, kao što smo rekli čine hrvatski autori. Ovdje imamo popis svih, do sada poznatih hrvatskih pisaca čija su djela bila tiskana u 15. stoljeću.</a:t>
            </a:r>
          </a:p>
          <a:p>
            <a:pPr marL="171450" indent="-171450">
              <a:buFontTx/>
              <a:buChar char="-"/>
            </a:pPr>
            <a:r>
              <a:rPr lang="hr-HR" baseline="0" smtClean="0"/>
              <a:t>Neka imena i prepoznajete:</a:t>
            </a:r>
          </a:p>
          <a:p>
            <a:pPr marL="171450" indent="-171450">
              <a:buFontTx/>
              <a:buChar char="-"/>
            </a:pPr>
            <a:endParaRPr lang="hr-HR" baseline="0" smtClean="0"/>
          </a:p>
          <a:p>
            <a:pPr marL="171450" indent="-171450">
              <a:buFontTx/>
              <a:buChar char="-"/>
            </a:pPr>
            <a:r>
              <a:rPr lang="hr-HR" baseline="0" smtClean="0"/>
              <a:t>Crkveni pisci: Nikola Modruški, Luka Tolentić, Šimun Dalmatinac, </a:t>
            </a:r>
          </a:p>
          <a:p>
            <a:pPr marL="171450" indent="-171450">
              <a:buFontTx/>
              <a:buChar char="-"/>
            </a:pPr>
            <a:r>
              <a:rPr lang="hr-HR" baseline="0" smtClean="0"/>
              <a:t>Pjesnici humanisti: Juraj Šižgorić, Jakov Bunić, Karlo Pucić</a:t>
            </a:r>
          </a:p>
          <a:p>
            <a:pPr marL="171450" indent="-171450">
              <a:buFontTx/>
              <a:buChar char="-"/>
            </a:pPr>
            <a:r>
              <a:rPr lang="hr-HR" baseline="0" smtClean="0"/>
              <a:t>Znanstvenici, filozofi: Juraj Dragišić, Koriolan Ćipiko</a:t>
            </a:r>
          </a:p>
          <a:p>
            <a:pPr marL="171450" indent="-171450">
              <a:buFontTx/>
              <a:buChar char="-"/>
            </a:pPr>
            <a:r>
              <a:rPr lang="hr-HR" baseline="0" smtClean="0"/>
              <a:t>Prevoditelj i filozof: Herman Dalmatinac</a:t>
            </a:r>
          </a:p>
          <a:p>
            <a:pPr marL="171450" indent="-171450">
              <a:buFontTx/>
              <a:buChar char="-"/>
            </a:pPr>
            <a:endParaRPr lang="hr-HR" baseline="0" smtClean="0"/>
          </a:p>
          <a:p>
            <a:pPr marL="0" indent="0">
              <a:buFontTx/>
              <a:buNone/>
            </a:pPr>
            <a:r>
              <a:rPr lang="hr-HR" baseline="0" smtClean="0"/>
              <a:t>S obzirom na teške prilike u kojima se nalazila Hrvatska, s obzirom na ugrozu od Turaka, možemo reći da nam ovi preostali kulturni spomenici pokazuju kako je intelektulani život na ovim prostorima bio vitalan.  I ovaj broj od 40tak naslova iz 15. stoljeća, pokazuje kako stojimo uz bok i velikim europskim narodima, kad je u pitanju širenje znanja i kulture. </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7</a:t>
            </a:fld>
            <a:endParaRPr lang="hr-HR"/>
          </a:p>
        </p:txBody>
      </p:sp>
    </p:spTree>
    <p:extLst>
      <p:ext uri="{BB962C8B-B14F-4D97-AF65-F5344CB8AC3E}">
        <p14:creationId xmlns:p14="http://schemas.microsoft.com/office/powerpoint/2010/main" val="106624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Treća najbrojnija skupina</a:t>
            </a:r>
            <a:r>
              <a:rPr lang="hr-HR" baseline="0" smtClean="0"/>
              <a:t> hrvatskih inkunabula su djela hrvatskih tiskara:</a:t>
            </a:r>
          </a:p>
          <a:p>
            <a:pPr marL="171450" indent="-171450">
              <a:buFontTx/>
              <a:buChar char="-"/>
            </a:pPr>
            <a:r>
              <a:rPr lang="hr-HR" baseline="0" smtClean="0"/>
              <a:t>Poznato je 40 tak radova Paltašića Kotoranina koji je djelovao u Italiji, u Mlecima. </a:t>
            </a:r>
          </a:p>
          <a:p>
            <a:pPr marL="171450" indent="-171450">
              <a:buFontTx/>
              <a:buChar char="-"/>
            </a:pPr>
            <a:r>
              <a:rPr lang="hr-HR" baseline="0" smtClean="0"/>
              <a:t>Dobričević iz Dubrovnika, djelovao u Padovi, Brescii, kasnije i u Lyonu, broji i više od 50 inkunabula.</a:t>
            </a:r>
          </a:p>
          <a:p>
            <a:pPr marL="171450" indent="-171450">
              <a:buFontTx/>
              <a:buChar char="-"/>
            </a:pPr>
            <a:r>
              <a:rPr lang="hr-HR" baseline="0" smtClean="0"/>
              <a:t>Od Grgura Senjanina ili Grgur Kraljić tj Grgur Dalmatin, poznata je samo jedna inkunabula:</a:t>
            </a:r>
          </a:p>
          <a:p>
            <a:pPr marL="171450" indent="-171450">
              <a:buFontTx/>
              <a:buChar char="-"/>
            </a:pPr>
            <a:endParaRPr lang="hr-HR" baseline="0" smtClean="0"/>
          </a:p>
          <a:p>
            <a:pPr marL="0" indent="0">
              <a:buFontTx/>
              <a:buNone/>
            </a:pPr>
            <a:r>
              <a:rPr lang="hr-HR" baseline="0" smtClean="0"/>
              <a:t>	</a:t>
            </a:r>
            <a:r>
              <a:rPr lang="hr-HR" i="1" baseline="0" smtClean="0"/>
              <a:t>Albertus Magnus: Compendium theologicae veritatis, </a:t>
            </a:r>
            <a:r>
              <a:rPr lang="hr-HR" i="0" baseline="0" smtClean="0"/>
              <a:t>Venetiis</a:t>
            </a:r>
            <a:r>
              <a:rPr lang="hr-HR" i="1" baseline="0" smtClean="0"/>
              <a:t>, 1483</a:t>
            </a:r>
          </a:p>
          <a:p>
            <a:pPr marL="0" indent="0">
              <a:buFontTx/>
              <a:buNone/>
            </a:pPr>
            <a:r>
              <a:rPr lang="hr-HR" i="0" baseline="0" smtClean="0"/>
              <a:t> </a:t>
            </a:r>
          </a:p>
          <a:p>
            <a:pPr marL="0" indent="0">
              <a:buFontTx/>
              <a:buNone/>
            </a:pPr>
            <a:r>
              <a:rPr lang="hr-HR" i="0" baseline="0" smtClean="0"/>
              <a:t>kao što vidite izdana iste godine kad i misal. </a:t>
            </a:r>
          </a:p>
        </p:txBody>
      </p:sp>
      <p:sp>
        <p:nvSpPr>
          <p:cNvPr id="4" name="Rezervirano mjesto broja slajda 3"/>
          <p:cNvSpPr>
            <a:spLocks noGrp="1"/>
          </p:cNvSpPr>
          <p:nvPr>
            <p:ph type="sldNum" sz="quarter" idx="10"/>
          </p:nvPr>
        </p:nvSpPr>
        <p:spPr/>
        <p:txBody>
          <a:bodyPr/>
          <a:lstStyle/>
          <a:p>
            <a:fld id="{4D418492-14E3-4F55-9EEC-BDFAB639B1FA}" type="slidenum">
              <a:rPr lang="hr-HR" smtClean="0"/>
              <a:t>8</a:t>
            </a:fld>
            <a:endParaRPr lang="hr-HR"/>
          </a:p>
        </p:txBody>
      </p:sp>
    </p:spTree>
    <p:extLst>
      <p:ext uri="{BB962C8B-B14F-4D97-AF65-F5344CB8AC3E}">
        <p14:creationId xmlns:p14="http://schemas.microsoft.com/office/powerpoint/2010/main" val="30518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lstStyle/>
          <a:p>
            <a:pPr marL="171450" indent="-171450">
              <a:buFontTx/>
              <a:buChar char="-"/>
            </a:pPr>
            <a:r>
              <a:rPr lang="hr-HR" smtClean="0"/>
              <a:t>Ove brojke</a:t>
            </a:r>
            <a:r>
              <a:rPr lang="hr-HR" baseline="0" smtClean="0"/>
              <a:t> koje smo prethodno govorili odnose na ukupan broj svih do sad poznatih hrvatskih inkunabula</a:t>
            </a:r>
          </a:p>
          <a:p>
            <a:pPr marL="171450" indent="-171450">
              <a:buFontTx/>
              <a:buChar char="-"/>
            </a:pPr>
            <a:r>
              <a:rPr lang="hr-HR" baseline="0" smtClean="0"/>
              <a:t>Kamo sreće, da uspijemo sve primjerke, koje se nalaze i u drugim knjižnicama, i u Hrvatskoj i u svijetu okupiti pod jedinstvenu digitalnu zbirku „Incunabula Croatica!”</a:t>
            </a:r>
          </a:p>
          <a:p>
            <a:pPr marL="171450" indent="-171450">
              <a:buFontTx/>
              <a:buChar char="-"/>
            </a:pPr>
            <a:r>
              <a:rPr lang="hr-HR" baseline="0" smtClean="0"/>
              <a:t>No, sad slijede brojke s kojima trenutno raspolažemo i krećemo od zbirke inkunabula koja se nalazi u </a:t>
            </a:r>
          </a:p>
          <a:p>
            <a:pPr marL="0" indent="0">
              <a:buFontTx/>
              <a:buNone/>
            </a:pPr>
            <a:r>
              <a:rPr lang="hr-HR" baseline="0" smtClean="0"/>
              <a:t>    NSK.</a:t>
            </a:r>
          </a:p>
          <a:p>
            <a:pPr marL="0" indent="0">
              <a:buFontTx/>
              <a:buNone/>
            </a:pPr>
            <a:endParaRPr lang="hr-HR" baseline="0" smtClean="0"/>
          </a:p>
          <a:p>
            <a:pPr marL="0" indent="0">
              <a:buFontTx/>
              <a:buNone/>
            </a:pPr>
            <a:r>
              <a:rPr lang="hr-HR" baseline="0" smtClean="0"/>
              <a:t>- Ovdje brojevi označuju broj primjeraka a ne djela.</a:t>
            </a:r>
            <a:endParaRPr lang="hr-HR"/>
          </a:p>
        </p:txBody>
      </p:sp>
      <p:sp>
        <p:nvSpPr>
          <p:cNvPr id="4" name="Rezervirano mjesto broja slajda 3"/>
          <p:cNvSpPr>
            <a:spLocks noGrp="1"/>
          </p:cNvSpPr>
          <p:nvPr>
            <p:ph type="sldNum" sz="quarter" idx="10"/>
          </p:nvPr>
        </p:nvSpPr>
        <p:spPr/>
        <p:txBody>
          <a:bodyPr/>
          <a:lstStyle/>
          <a:p>
            <a:fld id="{4D418492-14E3-4F55-9EEC-BDFAB639B1FA}" type="slidenum">
              <a:rPr lang="hr-HR" smtClean="0"/>
              <a:t>9</a:t>
            </a:fld>
            <a:endParaRPr lang="hr-HR"/>
          </a:p>
        </p:txBody>
      </p:sp>
    </p:spTree>
    <p:extLst>
      <p:ext uri="{BB962C8B-B14F-4D97-AF65-F5344CB8AC3E}">
        <p14:creationId xmlns:p14="http://schemas.microsoft.com/office/powerpoint/2010/main" val="617970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bg>
      <p:bgRef idx="1001">
        <a:schemeClr val="bg2"/>
      </p:bgRef>
    </p:bg>
    <p:spTree>
      <p:nvGrpSpPr>
        <p:cNvPr id="1" name=""/>
        <p:cNvGrpSpPr/>
        <p:nvPr/>
      </p:nvGrpSpPr>
      <p:grpSpPr>
        <a:xfrm>
          <a:off x="0" y="0"/>
          <a:ext cx="0" cy="0"/>
          <a:chOff x="0" y="0"/>
          <a:chExt cx="0" cy="0"/>
        </a:xfrm>
      </p:grpSpPr>
      <p:sp>
        <p:nvSpPr>
          <p:cNvPr id="15" name="Pravoku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utni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utni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utni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slov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r-HR" smtClean="0"/>
              <a:t>Uredite stil podnaslova matrice</a:t>
            </a:r>
            <a:endParaRPr kumimoji="0" lang="en-US"/>
          </a:p>
        </p:txBody>
      </p:sp>
      <p:sp>
        <p:nvSpPr>
          <p:cNvPr id="28" name="Rezervirano mjesto datuma 27"/>
          <p:cNvSpPr>
            <a:spLocks noGrp="1"/>
          </p:cNvSpPr>
          <p:nvPr>
            <p:ph type="dt" sz="half" idx="10"/>
          </p:nvPr>
        </p:nvSpPr>
        <p:spPr/>
        <p:txBody>
          <a:bodyPr/>
          <a:lstStyle/>
          <a:p>
            <a:fld id="{9A0BC567-90D5-499F-B027-4C81350F3C6F}" type="datetimeFigureOut">
              <a:rPr lang="hr-HR" smtClean="0"/>
              <a:pPr/>
              <a:t>19.4.2012</a:t>
            </a:fld>
            <a:endParaRPr lang="hr-HR"/>
          </a:p>
        </p:txBody>
      </p:sp>
      <p:sp>
        <p:nvSpPr>
          <p:cNvPr id="17" name="Rezervirano mjesto podnožja 16"/>
          <p:cNvSpPr>
            <a:spLocks noGrp="1"/>
          </p:cNvSpPr>
          <p:nvPr>
            <p:ph type="ftr" sz="quarter" idx="11"/>
          </p:nvPr>
        </p:nvSpPr>
        <p:spPr/>
        <p:txBody>
          <a:bodyPr/>
          <a:lstStyle/>
          <a:p>
            <a:endParaRPr lang="hr-HR"/>
          </a:p>
        </p:txBody>
      </p:sp>
      <p:sp>
        <p:nvSpPr>
          <p:cNvPr id="7" name="Ravni poveznik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Pravokutni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Elipsa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ipsa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zervirano mjesto broja slajda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CB8F4FA-7119-4C0D-91B0-24001ED45AE5}" type="slidenum">
              <a:rPr lang="hr-HR" smtClean="0"/>
              <a:pPr/>
              <a:t>‹#›</a:t>
            </a:fld>
            <a:endParaRPr lang="hr-HR"/>
          </a:p>
        </p:txBody>
      </p:sp>
      <p:sp>
        <p:nvSpPr>
          <p:cNvPr id="8" name="Naslov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hr-HR" smtClean="0"/>
              <a:t>Uredite stil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Uredite stil naslova matrice</a:t>
            </a:r>
            <a:endParaRPr kumimoji="0" lang="en-US"/>
          </a:p>
        </p:txBody>
      </p:sp>
      <p:sp>
        <p:nvSpPr>
          <p:cNvPr id="3" name="Rezervirano mjesto okomitog teksta 2"/>
          <p:cNvSpPr>
            <a:spLocks noGrp="1"/>
          </p:cNvSpPr>
          <p:nvPr>
            <p:ph type="body" orient="vert" idx="1"/>
          </p:nvPr>
        </p:nvSpPr>
        <p:spPr/>
        <p:txBody>
          <a:bodyPr vert="eaVer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9A0BC567-90D5-499F-B027-4C81350F3C6F}" type="datetimeFigureOut">
              <a:rPr lang="hr-HR" smtClean="0"/>
              <a:pPr/>
              <a:t>19.4.2012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CB8F4FA-7119-4C0D-91B0-24001ED45AE5}" type="slidenum">
              <a:rPr lang="hr-HR" smtClean="0"/>
              <a:pPr/>
              <a:t>‹#›</a:t>
            </a:fld>
            <a:endParaRPr lang="hr-H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bg>
      <p:bgRef idx="1001">
        <a:schemeClr val="bg2"/>
      </p:bgRef>
    </p:bg>
    <p:spTree>
      <p:nvGrpSpPr>
        <p:cNvPr id="1" name=""/>
        <p:cNvGrpSpPr/>
        <p:nvPr/>
      </p:nvGrpSpPr>
      <p:grpSpPr>
        <a:xfrm>
          <a:off x="0" y="0"/>
          <a:ext cx="0" cy="0"/>
          <a:chOff x="0" y="0"/>
          <a:chExt cx="0" cy="0"/>
        </a:xfrm>
      </p:grpSpPr>
      <p:sp>
        <p:nvSpPr>
          <p:cNvPr id="7" name="Pravokutni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utni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utni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avokutni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avokutni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utni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avni poveznik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ipsa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Rezervirano mjesto broja slajda 5"/>
          <p:cNvSpPr>
            <a:spLocks noGrp="1"/>
          </p:cNvSpPr>
          <p:nvPr>
            <p:ph type="sldNum" sz="quarter" idx="12"/>
          </p:nvPr>
        </p:nvSpPr>
        <p:spPr>
          <a:xfrm>
            <a:off x="6915912" y="3009901"/>
            <a:ext cx="457200" cy="441325"/>
          </a:xfrm>
        </p:spPr>
        <p:txBody>
          <a:bodyPr/>
          <a:lstStyle/>
          <a:p>
            <a:fld id="{FCB8F4FA-7119-4C0D-91B0-24001ED45AE5}" type="slidenum">
              <a:rPr lang="hr-HR" smtClean="0"/>
              <a:pPr/>
              <a:t>‹#›</a:t>
            </a:fld>
            <a:endParaRPr lang="hr-HR"/>
          </a:p>
        </p:txBody>
      </p:sp>
      <p:sp>
        <p:nvSpPr>
          <p:cNvPr id="3" name="Rezervirano mjesto okomitog teksta 2"/>
          <p:cNvSpPr>
            <a:spLocks noGrp="1"/>
          </p:cNvSpPr>
          <p:nvPr>
            <p:ph type="body" orient="vert" idx="1"/>
          </p:nvPr>
        </p:nvSpPr>
        <p:spPr>
          <a:xfrm>
            <a:off x="304800" y="304800"/>
            <a:ext cx="6553200" cy="5821366"/>
          </a:xfrm>
        </p:spPr>
        <p:txBody>
          <a:bodyPr vert="eaVert"/>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9A0BC567-90D5-499F-B027-4C81350F3C6F}" type="datetimeFigureOut">
              <a:rPr lang="hr-HR" smtClean="0"/>
              <a:pPr/>
              <a:t>19.4.2012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2" name="Okomiti naslov 1"/>
          <p:cNvSpPr>
            <a:spLocks noGrp="1"/>
          </p:cNvSpPr>
          <p:nvPr>
            <p:ph type="title" orient="vert"/>
          </p:nvPr>
        </p:nvSpPr>
        <p:spPr>
          <a:xfrm>
            <a:off x="7391400" y="304801"/>
            <a:ext cx="1447800" cy="5851525"/>
          </a:xfrm>
        </p:spPr>
        <p:txBody>
          <a:bodyPr vert="eaVert"/>
          <a:lstStyle/>
          <a:p>
            <a:r>
              <a:rPr kumimoji="0" lang="hr-HR" smtClean="0"/>
              <a:t>Uredite stil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Naslov 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teksta 2"/>
          <p:cNvSpPr>
            <a:spLocks noGrp="1"/>
          </p:cNvSpPr>
          <p:nvPr>
            <p:ph type="body"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9A0BC567-90D5-499F-B027-4C81350F3C6F}" type="datetimeFigureOut">
              <a:rPr lang="hr-HR" smtClean="0"/>
              <a:pPr/>
              <a:t>19.4.2012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FCB8F4FA-7119-4C0D-91B0-24001ED45AE5}" type="slidenum">
              <a:rPr lang="hr-HR" smtClean="0"/>
              <a:pPr/>
              <a:t>‹#›</a:t>
            </a:fld>
            <a:endParaRPr lang="hr-HR"/>
          </a:p>
        </p:txBody>
      </p:sp>
    </p:spTree>
    <p:extLst>
      <p:ext uri="{BB962C8B-B14F-4D97-AF65-F5344CB8AC3E}">
        <p14:creationId xmlns:p14="http://schemas.microsoft.com/office/powerpoint/2010/main" val="379313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solidFill>
                  <a:schemeClr val="accent3">
                    <a:shade val="75000"/>
                  </a:schemeClr>
                </a:solidFill>
              </a:defRPr>
            </a:lvl1pPr>
          </a:lstStyle>
          <a:p>
            <a:r>
              <a:rPr kumimoji="0" lang="hr-HR" smtClean="0"/>
              <a:t>Uredite stil naslova matrice</a:t>
            </a:r>
            <a:endParaRPr kumimoji="0" lang="en-US"/>
          </a:p>
        </p:txBody>
      </p:sp>
      <p:sp>
        <p:nvSpPr>
          <p:cNvPr id="4" name="Rezervirano mjesto datuma 3"/>
          <p:cNvSpPr>
            <a:spLocks noGrp="1"/>
          </p:cNvSpPr>
          <p:nvPr>
            <p:ph type="dt" sz="half" idx="10"/>
          </p:nvPr>
        </p:nvSpPr>
        <p:spPr/>
        <p:txBody>
          <a:bodyPr/>
          <a:lstStyle/>
          <a:p>
            <a:fld id="{9A0BC567-90D5-499F-B027-4C81350F3C6F}" type="datetimeFigureOut">
              <a:rPr lang="hr-HR" smtClean="0"/>
              <a:pPr/>
              <a:t>19.4.2012</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a:xfrm>
            <a:off x="4361688" y="1026372"/>
            <a:ext cx="457200" cy="441325"/>
          </a:xfrm>
        </p:spPr>
        <p:txBody>
          <a:bodyPr/>
          <a:lstStyle/>
          <a:p>
            <a:fld id="{FCB8F4FA-7119-4C0D-91B0-24001ED45AE5}" type="slidenum">
              <a:rPr lang="hr-HR" smtClean="0"/>
              <a:pPr/>
              <a:t>‹#›</a:t>
            </a:fld>
            <a:endParaRPr lang="hr-HR"/>
          </a:p>
        </p:txBody>
      </p:sp>
      <p:sp>
        <p:nvSpPr>
          <p:cNvPr id="8" name="Rezervirano mjesto sadržaja 7"/>
          <p:cNvSpPr>
            <a:spLocks noGrp="1"/>
          </p:cNvSpPr>
          <p:nvPr>
            <p:ph sz="quarter" idx="1"/>
          </p:nvPr>
        </p:nvSpPr>
        <p:spPr>
          <a:xfrm>
            <a:off x="301752" y="1527048"/>
            <a:ext cx="8503920" cy="4572000"/>
          </a:xfrm>
        </p:spPr>
        <p:txBody>
          <a:body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odjeljka">
    <p:bg>
      <p:bgRef idx="1001">
        <a:schemeClr val="bg1"/>
      </p:bgRef>
    </p:bg>
    <p:spTree>
      <p:nvGrpSpPr>
        <p:cNvPr id="1" name=""/>
        <p:cNvGrpSpPr/>
        <p:nvPr/>
      </p:nvGrpSpPr>
      <p:grpSpPr>
        <a:xfrm>
          <a:off x="0" y="0"/>
          <a:ext cx="0" cy="0"/>
          <a:chOff x="0" y="0"/>
          <a:chExt cx="0" cy="0"/>
        </a:xfrm>
      </p:grpSpPr>
      <p:sp>
        <p:nvSpPr>
          <p:cNvPr id="17" name="Pravokutni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avoku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utni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utni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Pravokutni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Rezervirano mjesto teksta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r-HR" smtClean="0"/>
              <a:t>Uredite stilove teksta matrice</a:t>
            </a:r>
          </a:p>
        </p:txBody>
      </p:sp>
      <p:sp>
        <p:nvSpPr>
          <p:cNvPr id="13" name="Pravokutni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Pravokutni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zervirano mjesto podnožja 4"/>
          <p:cNvSpPr>
            <a:spLocks noGrp="1"/>
          </p:cNvSpPr>
          <p:nvPr>
            <p:ph type="ftr" sz="quarter" idx="11"/>
          </p:nvPr>
        </p:nvSpPr>
        <p:spPr/>
        <p:txBody>
          <a:bodyPr/>
          <a:lstStyle/>
          <a:p>
            <a:endParaRPr lang="hr-HR"/>
          </a:p>
        </p:txBody>
      </p:sp>
      <p:sp>
        <p:nvSpPr>
          <p:cNvPr id="4" name="Rezervirano mjesto datuma 3"/>
          <p:cNvSpPr>
            <a:spLocks noGrp="1"/>
          </p:cNvSpPr>
          <p:nvPr>
            <p:ph type="dt" sz="half" idx="10"/>
          </p:nvPr>
        </p:nvSpPr>
        <p:spPr/>
        <p:txBody>
          <a:bodyPr/>
          <a:lstStyle/>
          <a:p>
            <a:fld id="{9A0BC567-90D5-499F-B027-4C81350F3C6F}" type="datetimeFigureOut">
              <a:rPr lang="hr-HR" smtClean="0"/>
              <a:pPr/>
              <a:t>19.4.2012</a:t>
            </a:fld>
            <a:endParaRPr lang="hr-HR"/>
          </a:p>
        </p:txBody>
      </p:sp>
      <p:sp>
        <p:nvSpPr>
          <p:cNvPr id="8" name="Ravni poveznik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ipsa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Rezervirano mjesto broja slajda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FCB8F4FA-7119-4C0D-91B0-24001ED45AE5}" type="slidenum">
              <a:rPr lang="hr-HR" smtClean="0"/>
              <a:pPr/>
              <a:t>‹#›</a:t>
            </a:fld>
            <a:endParaRPr lang="hr-HR"/>
          </a:p>
        </p:txBody>
      </p:sp>
      <p:sp>
        <p:nvSpPr>
          <p:cNvPr id="2" name="Naslov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hr-HR" smtClean="0"/>
              <a:t>Uredite stil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bg>
      <p:bgRef idx="1001">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301752" y="228600"/>
            <a:ext cx="8534400" cy="758952"/>
          </a:xfrm>
        </p:spPr>
        <p:txBody>
          <a:bodyPr/>
          <a:lstStyle/>
          <a:p>
            <a:r>
              <a:rPr kumimoji="0" lang="hr-HR" smtClean="0"/>
              <a:t>Uredite stil naslova matrice</a:t>
            </a:r>
            <a:endParaRPr kumimoji="0" lang="en-US"/>
          </a:p>
        </p:txBody>
      </p:sp>
      <p:sp>
        <p:nvSpPr>
          <p:cNvPr id="5" name="Rezervirano mjesto datuma 4"/>
          <p:cNvSpPr>
            <a:spLocks noGrp="1"/>
          </p:cNvSpPr>
          <p:nvPr>
            <p:ph type="dt" sz="half" idx="10"/>
          </p:nvPr>
        </p:nvSpPr>
        <p:spPr>
          <a:xfrm>
            <a:off x="5791200" y="6409944"/>
            <a:ext cx="3044952" cy="365760"/>
          </a:xfrm>
        </p:spPr>
        <p:txBody>
          <a:bodyPr/>
          <a:lstStyle/>
          <a:p>
            <a:fld id="{9A0BC567-90D5-499F-B027-4C81350F3C6F}" type="datetimeFigureOut">
              <a:rPr lang="hr-HR" smtClean="0"/>
              <a:pPr/>
              <a:t>19.4.2012</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FCB8F4FA-7119-4C0D-91B0-24001ED45AE5}" type="slidenum">
              <a:rPr lang="hr-HR" smtClean="0"/>
              <a:pPr/>
              <a:t>‹#›</a:t>
            </a:fld>
            <a:endParaRPr lang="hr-HR"/>
          </a:p>
        </p:txBody>
      </p:sp>
      <p:sp>
        <p:nvSpPr>
          <p:cNvPr id="8" name="Ravni poveznik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zervirano mjesto sadržaja 9"/>
          <p:cNvSpPr>
            <a:spLocks noGrp="1"/>
          </p:cNvSpPr>
          <p:nvPr>
            <p:ph sz="half" idx="1"/>
          </p:nvPr>
        </p:nvSpPr>
        <p:spPr>
          <a:xfrm>
            <a:off x="301752" y="1371600"/>
            <a:ext cx="4038600" cy="4681728"/>
          </a:xfrm>
        </p:spPr>
        <p:txBody>
          <a:bodyPr/>
          <a:lstStyle>
            <a:lvl1pPr>
              <a:defRPr sz="2500"/>
            </a:lvl1p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12" name="Rezervirano mjesto sadržaja 11"/>
          <p:cNvSpPr>
            <a:spLocks noGrp="1"/>
          </p:cNvSpPr>
          <p:nvPr>
            <p:ph sz="half" idx="2"/>
          </p:nvPr>
        </p:nvSpPr>
        <p:spPr>
          <a:xfrm>
            <a:off x="4800600" y="1371600"/>
            <a:ext cx="4038600" cy="4681728"/>
          </a:xfrm>
        </p:spPr>
        <p:txBody>
          <a:bodyPr/>
          <a:lstStyle>
            <a:lvl1pPr>
              <a:defRPr sz="2500"/>
            </a:lvl1p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Usporedba">
    <p:bg>
      <p:bgRef idx="1001">
        <a:schemeClr val="bg2"/>
      </p:bgRef>
    </p:bg>
    <p:spTree>
      <p:nvGrpSpPr>
        <p:cNvPr id="1" name=""/>
        <p:cNvGrpSpPr/>
        <p:nvPr/>
      </p:nvGrpSpPr>
      <p:grpSpPr>
        <a:xfrm>
          <a:off x="0" y="0"/>
          <a:ext cx="0" cy="0"/>
          <a:chOff x="0" y="0"/>
          <a:chExt cx="0" cy="0"/>
        </a:xfrm>
      </p:grpSpPr>
      <p:sp>
        <p:nvSpPr>
          <p:cNvPr id="10" name="Ravni poveznik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Pravokutni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utni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Pravokutni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Pravokutni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Pravokutni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Pravokutni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Rezervirano mjesto teksta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Uredite stilove teksta matrice</a:t>
            </a:r>
          </a:p>
        </p:txBody>
      </p:sp>
      <p:sp>
        <p:nvSpPr>
          <p:cNvPr id="4" name="Rezervirano mjesto teksta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Uredite stilove teksta matrice</a:t>
            </a:r>
          </a:p>
        </p:txBody>
      </p:sp>
      <p:sp>
        <p:nvSpPr>
          <p:cNvPr id="7" name="Rezervirano mjesto datuma 6"/>
          <p:cNvSpPr>
            <a:spLocks noGrp="1"/>
          </p:cNvSpPr>
          <p:nvPr>
            <p:ph type="dt" sz="half" idx="10"/>
          </p:nvPr>
        </p:nvSpPr>
        <p:spPr/>
        <p:txBody>
          <a:bodyPr/>
          <a:lstStyle/>
          <a:p>
            <a:fld id="{9A0BC567-90D5-499F-B027-4C81350F3C6F}" type="datetimeFigureOut">
              <a:rPr lang="hr-HR" smtClean="0"/>
              <a:pPr/>
              <a:t>19.4.2012</a:t>
            </a:fld>
            <a:endParaRPr lang="hr-HR"/>
          </a:p>
        </p:txBody>
      </p:sp>
      <p:sp>
        <p:nvSpPr>
          <p:cNvPr id="8" name="Rezervirano mjesto podnožja 7"/>
          <p:cNvSpPr>
            <a:spLocks noGrp="1"/>
          </p:cNvSpPr>
          <p:nvPr>
            <p:ph type="ftr" sz="quarter" idx="11"/>
          </p:nvPr>
        </p:nvSpPr>
        <p:spPr>
          <a:xfrm>
            <a:off x="304800" y="6409944"/>
            <a:ext cx="3581400" cy="365760"/>
          </a:xfrm>
        </p:spPr>
        <p:txBody>
          <a:bodyPr/>
          <a:lstStyle/>
          <a:p>
            <a:endParaRPr lang="hr-HR"/>
          </a:p>
        </p:txBody>
      </p:sp>
      <p:sp>
        <p:nvSpPr>
          <p:cNvPr id="15" name="Ravni poveznik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4" name="Rezervirano mjesto sadržaja 23"/>
          <p:cNvSpPr>
            <a:spLocks noGrp="1"/>
          </p:cNvSpPr>
          <p:nvPr>
            <p:ph sz="quarter" idx="2"/>
          </p:nvPr>
        </p:nvSpPr>
        <p:spPr>
          <a:xfrm>
            <a:off x="301752" y="2471383"/>
            <a:ext cx="4041648" cy="3818404"/>
          </a:xfrm>
        </p:spPr>
        <p:txBody>
          <a:body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26" name="Rezervirano mjesto sadržaja 25"/>
          <p:cNvSpPr>
            <a:spLocks noGrp="1"/>
          </p:cNvSpPr>
          <p:nvPr>
            <p:ph sz="quarter" idx="4"/>
          </p:nvPr>
        </p:nvSpPr>
        <p:spPr>
          <a:xfrm>
            <a:off x="4800600" y="2471383"/>
            <a:ext cx="4038600" cy="3822192"/>
          </a:xfrm>
        </p:spPr>
        <p:txBody>
          <a:body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25" name="Elipsa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ipsa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zervirano mjesto broja slajda 8"/>
          <p:cNvSpPr>
            <a:spLocks noGrp="1"/>
          </p:cNvSpPr>
          <p:nvPr>
            <p:ph type="sldNum" sz="quarter" idx="12"/>
          </p:nvPr>
        </p:nvSpPr>
        <p:spPr>
          <a:xfrm>
            <a:off x="4343400" y="1042416"/>
            <a:ext cx="457200" cy="441325"/>
          </a:xfrm>
        </p:spPr>
        <p:txBody>
          <a:bodyPr/>
          <a:lstStyle>
            <a:lvl1pPr algn="ctr">
              <a:defRPr/>
            </a:lvl1pPr>
          </a:lstStyle>
          <a:p>
            <a:fld id="{FCB8F4FA-7119-4C0D-91B0-24001ED45AE5}" type="slidenum">
              <a:rPr lang="hr-HR" smtClean="0"/>
              <a:pPr/>
              <a:t>‹#›</a:t>
            </a:fld>
            <a:endParaRPr lang="hr-HR"/>
          </a:p>
        </p:txBody>
      </p:sp>
      <p:sp>
        <p:nvSpPr>
          <p:cNvPr id="23" name="Naslov 22"/>
          <p:cNvSpPr>
            <a:spLocks noGrp="1"/>
          </p:cNvSpPr>
          <p:nvPr>
            <p:ph type="title"/>
          </p:nvPr>
        </p:nvSpPr>
        <p:spPr/>
        <p:txBody>
          <a:bodyPr rtlCol="0" anchor="b" anchorCtr="0"/>
          <a:lstStyle/>
          <a:p>
            <a:r>
              <a:rPr kumimoji="0" lang="hr-HR" smtClean="0"/>
              <a:t>Uredite stil naslova matrice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Uredite stil naslova matrice</a:t>
            </a:r>
            <a:endParaRPr kumimoji="0" lang="en-US"/>
          </a:p>
        </p:txBody>
      </p:sp>
      <p:sp>
        <p:nvSpPr>
          <p:cNvPr id="3" name="Rezervirano mjesto datuma 2"/>
          <p:cNvSpPr>
            <a:spLocks noGrp="1"/>
          </p:cNvSpPr>
          <p:nvPr>
            <p:ph type="dt" sz="half" idx="10"/>
          </p:nvPr>
        </p:nvSpPr>
        <p:spPr/>
        <p:txBody>
          <a:bodyPr/>
          <a:lstStyle/>
          <a:p>
            <a:fld id="{9A0BC567-90D5-499F-B027-4C81350F3C6F}" type="datetimeFigureOut">
              <a:rPr lang="hr-HR" smtClean="0"/>
              <a:pPr/>
              <a:t>19.4.2012</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a:xfrm>
            <a:off x="4343400" y="1036020"/>
            <a:ext cx="457200" cy="441325"/>
          </a:xfrm>
        </p:spPr>
        <p:txBody>
          <a:bodyPr/>
          <a:lstStyle/>
          <a:p>
            <a:fld id="{FCB8F4FA-7119-4C0D-91B0-24001ED45AE5}"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sp>
        <p:nvSpPr>
          <p:cNvPr id="7" name="Pravokutni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utni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Pravokutni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utni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Pravokutni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Pravokutni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 name="Rezervirano mjesto datuma 1"/>
          <p:cNvSpPr>
            <a:spLocks noGrp="1"/>
          </p:cNvSpPr>
          <p:nvPr>
            <p:ph type="dt" sz="half" idx="10"/>
          </p:nvPr>
        </p:nvSpPr>
        <p:spPr/>
        <p:txBody>
          <a:bodyPr/>
          <a:lstStyle/>
          <a:p>
            <a:fld id="{9A0BC567-90D5-499F-B027-4C81350F3C6F}" type="datetimeFigureOut">
              <a:rPr lang="hr-HR" smtClean="0"/>
              <a:pPr/>
              <a:t>19.4.2012</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a:xfrm>
            <a:off x="4267200" y="6324600"/>
            <a:ext cx="609600" cy="441324"/>
          </a:xfrm>
        </p:spPr>
        <p:txBody>
          <a:bodyPr/>
          <a:lstStyle>
            <a:lvl1pPr>
              <a:defRPr>
                <a:solidFill>
                  <a:srgbClr val="FFFFFF"/>
                </a:solidFill>
              </a:defRPr>
            </a:lvl1pPr>
          </a:lstStyle>
          <a:p>
            <a:fld id="{FCB8F4FA-7119-4C0D-91B0-24001ED45AE5}"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bg>
      <p:bgRef idx="1001">
        <a:schemeClr val="bg1"/>
      </p:bgRef>
    </p:bg>
    <p:spTree>
      <p:nvGrpSpPr>
        <p:cNvPr id="1" name=""/>
        <p:cNvGrpSpPr/>
        <p:nvPr/>
      </p:nvGrpSpPr>
      <p:grpSpPr>
        <a:xfrm>
          <a:off x="0" y="0"/>
          <a:ext cx="0" cy="0"/>
          <a:chOff x="0" y="0"/>
          <a:chExt cx="0" cy="0"/>
        </a:xfrm>
      </p:grpSpPr>
      <p:sp>
        <p:nvSpPr>
          <p:cNvPr id="19" name="Pravokutni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Pravokutni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utni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avokutni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Pravokutni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slov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hr-HR" smtClean="0"/>
              <a:t>Uredite stil naslova matrice</a:t>
            </a:r>
            <a:endParaRPr kumimoji="0" lang="en-US"/>
          </a:p>
        </p:txBody>
      </p:sp>
      <p:sp>
        <p:nvSpPr>
          <p:cNvPr id="3" name="Rezervirano mjesto teksta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hr-HR" smtClean="0"/>
              <a:t>Uredite stilove teksta matrice</a:t>
            </a:r>
          </a:p>
        </p:txBody>
      </p:sp>
      <p:sp>
        <p:nvSpPr>
          <p:cNvPr id="8" name="Pravokutni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avni poveznik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zervirano mjesto sadržaja 19"/>
          <p:cNvSpPr>
            <a:spLocks noGrp="1"/>
          </p:cNvSpPr>
          <p:nvPr>
            <p:ph sz="quarter" idx="1"/>
          </p:nvPr>
        </p:nvSpPr>
        <p:spPr>
          <a:xfrm>
            <a:off x="3124200" y="685800"/>
            <a:ext cx="5638800" cy="5410200"/>
          </a:xfrm>
        </p:spPr>
        <p:txBody>
          <a:bodyPr/>
          <a:lstStyle/>
          <a:p>
            <a:pPr lvl="0" eaLnBrk="1" latinLnBrk="0" hangingPunct="1"/>
            <a:r>
              <a:rPr lang="hr-HR" smtClean="0"/>
              <a:t>Uredite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10" name="Elipsa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ipsa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zervirano mjesto broja slajda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FCB8F4FA-7119-4C0D-91B0-24001ED45AE5}" type="slidenum">
              <a:rPr lang="hr-HR" smtClean="0"/>
              <a:pPr/>
              <a:t>‹#›</a:t>
            </a:fld>
            <a:endParaRPr lang="hr-HR"/>
          </a:p>
        </p:txBody>
      </p:sp>
      <p:sp>
        <p:nvSpPr>
          <p:cNvPr id="21" name="Pravokutni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zervirano mjesto datuma 4"/>
          <p:cNvSpPr>
            <a:spLocks noGrp="1"/>
          </p:cNvSpPr>
          <p:nvPr>
            <p:ph type="dt" sz="half" idx="10"/>
          </p:nvPr>
        </p:nvSpPr>
        <p:spPr/>
        <p:txBody>
          <a:bodyPr/>
          <a:lstStyle/>
          <a:p>
            <a:fld id="{9A0BC567-90D5-499F-B027-4C81350F3C6F}" type="datetimeFigureOut">
              <a:rPr lang="hr-HR" smtClean="0"/>
              <a:pPr/>
              <a:t>19.4.2012</a:t>
            </a:fld>
            <a:endParaRPr lang="hr-HR"/>
          </a:p>
        </p:txBody>
      </p:sp>
      <p:sp>
        <p:nvSpPr>
          <p:cNvPr id="6" name="Rezervirano mjesto podnožja 5"/>
          <p:cNvSpPr>
            <a:spLocks noGrp="1"/>
          </p:cNvSpPr>
          <p:nvPr>
            <p:ph type="ftr" sz="quarter" idx="11"/>
          </p:nvPr>
        </p:nvSpPr>
        <p:spPr>
          <a:xfrm>
            <a:off x="301752" y="6410848"/>
            <a:ext cx="3383280" cy="365760"/>
          </a:xfrm>
        </p:spPr>
        <p:txBody>
          <a:bodyPr/>
          <a:lstStyle/>
          <a:p>
            <a:endParaRPr lang="hr-H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21" name="Ravni poveznik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Pravokutni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utni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Pravokutni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0" name="Pravokutni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Pravokutni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Pravokutni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ipsa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zervirano mjesto broja slajda 6"/>
          <p:cNvSpPr>
            <a:spLocks noGrp="1"/>
          </p:cNvSpPr>
          <p:nvPr>
            <p:ph type="sldNum" sz="quarter" idx="12"/>
          </p:nvPr>
        </p:nvSpPr>
        <p:spPr>
          <a:xfrm>
            <a:off x="1371600" y="312738"/>
            <a:ext cx="457200" cy="441325"/>
          </a:xfrm>
        </p:spPr>
        <p:txBody>
          <a:bodyPr/>
          <a:lstStyle/>
          <a:p>
            <a:fld id="{FCB8F4FA-7119-4C0D-91B0-24001ED45AE5}" type="slidenum">
              <a:rPr lang="hr-HR" smtClean="0"/>
              <a:pPr/>
              <a:t>‹#›</a:t>
            </a:fld>
            <a:endParaRPr lang="hr-HR"/>
          </a:p>
        </p:txBody>
      </p:sp>
      <p:sp>
        <p:nvSpPr>
          <p:cNvPr id="2" name="Naslov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hr-HR" smtClean="0"/>
              <a:t>Uredite stil naslova matrice</a:t>
            </a:r>
            <a:endParaRPr kumimoji="0" lang="en-US"/>
          </a:p>
        </p:txBody>
      </p:sp>
      <p:sp>
        <p:nvSpPr>
          <p:cNvPr id="3" name="Rezervirano mjesto slike 2"/>
          <p:cNvSpPr>
            <a:spLocks noGrp="1"/>
          </p:cNvSpPr>
          <p:nvPr>
            <p:ph type="pic" idx="1"/>
          </p:nvPr>
        </p:nvSpPr>
        <p:spPr>
          <a:xfrm>
            <a:off x="3000375" y="609600"/>
            <a:ext cx="5867400" cy="4267200"/>
          </a:xfrm>
        </p:spPr>
        <p:txBody>
          <a:bodyPr/>
          <a:lstStyle>
            <a:lvl1pPr marL="0" indent="0">
              <a:buNone/>
              <a:defRPr sz="3200"/>
            </a:lvl1pPr>
          </a:lstStyle>
          <a:p>
            <a:r>
              <a:rPr kumimoji="0" lang="hr-HR" smtClean="0"/>
              <a:t>Kliknite ikonu da biste dodali  sliku</a:t>
            </a:r>
            <a:endParaRPr kumimoji="0" lang="en-US"/>
          </a:p>
        </p:txBody>
      </p:sp>
      <p:sp>
        <p:nvSpPr>
          <p:cNvPr id="4" name="Rezervirano mjesto teksta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hr-HR" smtClean="0"/>
              <a:t>Uredite stilove teksta matrice</a:t>
            </a:r>
          </a:p>
        </p:txBody>
      </p:sp>
      <p:sp>
        <p:nvSpPr>
          <p:cNvPr id="22" name="Pravokutni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zervirano mjesto datuma 4"/>
          <p:cNvSpPr>
            <a:spLocks noGrp="1"/>
          </p:cNvSpPr>
          <p:nvPr>
            <p:ph type="dt" sz="half" idx="10"/>
          </p:nvPr>
        </p:nvSpPr>
        <p:spPr>
          <a:xfrm>
            <a:off x="5788152" y="6404984"/>
            <a:ext cx="3044952" cy="365760"/>
          </a:xfrm>
        </p:spPr>
        <p:txBody>
          <a:bodyPr/>
          <a:lstStyle/>
          <a:p>
            <a:fld id="{9A0BC567-90D5-499F-B027-4C81350F3C6F}" type="datetimeFigureOut">
              <a:rPr lang="hr-HR" smtClean="0"/>
              <a:pPr/>
              <a:t>19.4.2012</a:t>
            </a:fld>
            <a:endParaRPr lang="hr-HR"/>
          </a:p>
        </p:txBody>
      </p:sp>
      <p:sp>
        <p:nvSpPr>
          <p:cNvPr id="6" name="Rezervirano mjesto podnožja 5"/>
          <p:cNvSpPr>
            <a:spLocks noGrp="1"/>
          </p:cNvSpPr>
          <p:nvPr>
            <p:ph type="ftr" sz="quarter" idx="11"/>
          </p:nvPr>
        </p:nvSpPr>
        <p:spPr>
          <a:xfrm>
            <a:off x="301752" y="6410848"/>
            <a:ext cx="3584448" cy="365760"/>
          </a:xfrm>
        </p:spPr>
        <p:txBody>
          <a:bodyPr/>
          <a:lstStyle/>
          <a:p>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Pravokutni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Pravokutni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Pravokutni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Pravokutni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ravokutni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zervirano mjesto datuma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9A0BC567-90D5-499F-B027-4C81350F3C6F}" type="datetimeFigureOut">
              <a:rPr lang="hr-HR" smtClean="0"/>
              <a:pPr/>
              <a:t>19.4.2012</a:t>
            </a:fld>
            <a:endParaRPr lang="hr-HR"/>
          </a:p>
        </p:txBody>
      </p:sp>
      <p:sp>
        <p:nvSpPr>
          <p:cNvPr id="3" name="Rezervirano mjesto podnožja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hr-HR"/>
          </a:p>
        </p:txBody>
      </p:sp>
      <p:sp>
        <p:nvSpPr>
          <p:cNvPr id="8" name="Pravokutni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avni poveznik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ipsa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ipsa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Rezervirano mjesto broja slajda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FCB8F4FA-7119-4C0D-91B0-24001ED45AE5}" type="slidenum">
              <a:rPr lang="hr-HR" smtClean="0"/>
              <a:pPr/>
              <a:t>‹#›</a:t>
            </a:fld>
            <a:endParaRPr lang="hr-HR"/>
          </a:p>
        </p:txBody>
      </p:sp>
      <p:sp>
        <p:nvSpPr>
          <p:cNvPr id="22" name="Rezervirano mjesto naslova 21"/>
          <p:cNvSpPr>
            <a:spLocks noGrp="1"/>
          </p:cNvSpPr>
          <p:nvPr>
            <p:ph type="title"/>
          </p:nvPr>
        </p:nvSpPr>
        <p:spPr>
          <a:xfrm>
            <a:off x="301752" y="228600"/>
            <a:ext cx="8534400" cy="758952"/>
          </a:xfrm>
          <a:prstGeom prst="rect">
            <a:avLst/>
          </a:prstGeom>
        </p:spPr>
        <p:txBody>
          <a:bodyPr vert="horz" anchor="b">
            <a:normAutofit/>
          </a:bodyPr>
          <a:lstStyle/>
          <a:p>
            <a:r>
              <a:rPr kumimoji="0" lang="hr-HR" smtClean="0"/>
              <a:t>Uredite stil naslova matrice</a:t>
            </a:r>
            <a:endParaRPr kumimoji="0" lang="en-US"/>
          </a:p>
        </p:txBody>
      </p:sp>
      <p:sp>
        <p:nvSpPr>
          <p:cNvPr id="13" name="Rezervirano mjesto teksta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hr-HR" smtClean="0"/>
              <a:t>Uredite stilove teksta matrice</a:t>
            </a:r>
          </a:p>
          <a:p>
            <a:pPr lvl="1" eaLnBrk="1" latinLnBrk="0" hangingPunct="1"/>
            <a:r>
              <a:rPr kumimoji="0" lang="hr-HR" smtClean="0"/>
              <a:t>Druga razina</a:t>
            </a:r>
          </a:p>
          <a:p>
            <a:pPr lvl="2" eaLnBrk="1" latinLnBrk="0" hangingPunct="1"/>
            <a:r>
              <a:rPr kumimoji="0" lang="hr-HR" smtClean="0"/>
              <a:t>Treća razina</a:t>
            </a:r>
          </a:p>
          <a:p>
            <a:pPr lvl="3" eaLnBrk="1" latinLnBrk="0" hangingPunct="1"/>
            <a:r>
              <a:rPr kumimoji="0" lang="hr-HR" smtClean="0"/>
              <a:t>Četvrta razina</a:t>
            </a:r>
          </a:p>
          <a:p>
            <a:pPr lvl="4" eaLnBrk="1" latinLnBrk="0" hangingPunct="1"/>
            <a:r>
              <a:rPr kumimoji="0" lang="hr-HR" smtClean="0"/>
              <a:t>Peta razina</a:t>
            </a:r>
            <a:endParaRPr kumimoji="0"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dnaslov 1"/>
          <p:cNvSpPr>
            <a:spLocks noGrp="1"/>
          </p:cNvSpPr>
          <p:nvPr>
            <p:ph type="subTitle" idx="1"/>
          </p:nvPr>
        </p:nvSpPr>
        <p:spPr>
          <a:xfrm>
            <a:off x="1407604" y="5589240"/>
            <a:ext cx="6544816" cy="816496"/>
          </a:xfrm>
        </p:spPr>
        <p:txBody>
          <a:bodyPr>
            <a:normAutofit fontScale="77500" lnSpcReduction="20000"/>
          </a:bodyPr>
          <a:lstStyle/>
          <a:p>
            <a:r>
              <a:rPr lang="hr-HR" b="0" cap="none" smtClean="0">
                <a:solidFill>
                  <a:schemeClr val="accent2"/>
                </a:solidFill>
                <a:latin typeface="Bookman Old Style" pitchFamily="18" charset="0"/>
              </a:rPr>
              <a:t>Ivan Kapec</a:t>
            </a:r>
          </a:p>
          <a:p>
            <a:r>
              <a:rPr lang="hr-HR" b="0" cap="none" smtClean="0">
                <a:solidFill>
                  <a:schemeClr val="accent2"/>
                </a:solidFill>
                <a:latin typeface="Bookman Old Style" pitchFamily="18" charset="0"/>
              </a:rPr>
              <a:t>Zbirka rukopisa i starih knjiga</a:t>
            </a:r>
          </a:p>
          <a:p>
            <a:r>
              <a:rPr lang="hr-HR" b="0" cap="none" smtClean="0">
                <a:solidFill>
                  <a:schemeClr val="accent2"/>
                </a:solidFill>
                <a:latin typeface="Bookman Old Style" pitchFamily="18" charset="0"/>
              </a:rPr>
              <a:t>Nacionalna i sveučilišna knjižnica u Zagrebu</a:t>
            </a:r>
          </a:p>
          <a:p>
            <a:r>
              <a:rPr lang="hr-HR" b="0" cap="none" smtClean="0">
                <a:solidFill>
                  <a:schemeClr val="accent2"/>
                </a:solidFill>
                <a:latin typeface="Bookman Old Style" pitchFamily="18" charset="0"/>
              </a:rPr>
              <a:t>ikapec@</a:t>
            </a:r>
            <a:r>
              <a:rPr lang="hr-HR" b="0" cap="none" err="1" smtClean="0">
                <a:solidFill>
                  <a:schemeClr val="accent2"/>
                </a:solidFill>
                <a:latin typeface="Bookman Old Style" pitchFamily="18" charset="0"/>
              </a:rPr>
              <a:t>nsk.hr</a:t>
            </a:r>
            <a:endParaRPr lang="hr-HR" b="0" cap="none">
              <a:solidFill>
                <a:schemeClr val="accent2"/>
              </a:solidFill>
              <a:latin typeface="Bookman Old Style" pitchFamily="18" charset="0"/>
            </a:endParaRPr>
          </a:p>
        </p:txBody>
      </p:sp>
      <p:sp>
        <p:nvSpPr>
          <p:cNvPr id="3" name="Naslov 2"/>
          <p:cNvSpPr>
            <a:spLocks noGrp="1"/>
          </p:cNvSpPr>
          <p:nvPr>
            <p:ph type="ctrTitle"/>
          </p:nvPr>
        </p:nvSpPr>
        <p:spPr>
          <a:xfrm>
            <a:off x="1060758" y="2780928"/>
            <a:ext cx="7772400" cy="936104"/>
          </a:xfrm>
        </p:spPr>
        <p:txBody>
          <a:bodyPr/>
          <a:lstStyle/>
          <a:p>
            <a:r>
              <a:rPr lang="hr-HR" i="1" err="1" smtClean="0">
                <a:solidFill>
                  <a:schemeClr val="tx2"/>
                </a:solidFill>
                <a:latin typeface="Bookman Old Style" pitchFamily="18" charset="0"/>
              </a:rPr>
              <a:t>Incunabula</a:t>
            </a:r>
            <a:r>
              <a:rPr lang="hr-HR" i="1" smtClean="0">
                <a:solidFill>
                  <a:schemeClr val="tx2"/>
                </a:solidFill>
                <a:latin typeface="Bookman Old Style" pitchFamily="18" charset="0"/>
              </a:rPr>
              <a:t> </a:t>
            </a:r>
            <a:r>
              <a:rPr lang="hr-HR" i="1" err="1" smtClean="0">
                <a:solidFill>
                  <a:schemeClr val="tx2"/>
                </a:solidFill>
                <a:latin typeface="Bookman Old Style" pitchFamily="18" charset="0"/>
              </a:rPr>
              <a:t>Croatica</a:t>
            </a:r>
            <a:endParaRPr lang="hr-HR" i="1">
              <a:solidFill>
                <a:schemeClr val="tx2"/>
              </a:solidFill>
              <a:latin typeface="Bookman Old Style"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310" y="188640"/>
            <a:ext cx="8568952"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717032"/>
            <a:ext cx="1656184"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5666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quarter" idx="1"/>
          </p:nvPr>
        </p:nvSpPr>
        <p:spPr/>
        <p:txBody>
          <a:bodyPr>
            <a:normAutofit lnSpcReduction="10000"/>
          </a:bodyPr>
          <a:lstStyle/>
          <a:p>
            <a:pPr marL="0" indent="0">
              <a:buNone/>
            </a:pPr>
            <a:r>
              <a:rPr lang="hr-HR" b="1" smtClean="0">
                <a:solidFill>
                  <a:schemeClr val="tx2">
                    <a:lumMod val="40000"/>
                    <a:lumOff val="60000"/>
                  </a:schemeClr>
                </a:solidFill>
                <a:latin typeface="Bookman Old Style" pitchFamily="18" charset="0"/>
              </a:rPr>
              <a:t>Projekt digitalizacije </a:t>
            </a:r>
            <a:r>
              <a:rPr lang="hr-HR" b="1" i="1" err="1" smtClean="0">
                <a:solidFill>
                  <a:schemeClr val="tx2">
                    <a:lumMod val="40000"/>
                    <a:lumOff val="60000"/>
                  </a:schemeClr>
                </a:solidFill>
                <a:latin typeface="Bookman Old Style" pitchFamily="18" charset="0"/>
              </a:rPr>
              <a:t>Incunabula</a:t>
            </a:r>
            <a:r>
              <a:rPr lang="hr-HR" b="1" i="1" smtClean="0">
                <a:solidFill>
                  <a:schemeClr val="tx2">
                    <a:lumMod val="40000"/>
                    <a:lumOff val="60000"/>
                  </a:schemeClr>
                </a:solidFill>
                <a:latin typeface="Bookman Old Style" pitchFamily="18" charset="0"/>
              </a:rPr>
              <a:t> </a:t>
            </a:r>
            <a:r>
              <a:rPr lang="hr-HR" b="1" i="1" err="1" smtClean="0">
                <a:solidFill>
                  <a:schemeClr val="tx2">
                    <a:lumMod val="40000"/>
                    <a:lumOff val="60000"/>
                  </a:schemeClr>
                </a:solidFill>
                <a:latin typeface="Bookman Old Style" pitchFamily="18" charset="0"/>
              </a:rPr>
              <a:t>Croatica</a:t>
            </a:r>
            <a:endParaRPr lang="hr-HR" b="1" i="1" smtClean="0">
              <a:solidFill>
                <a:schemeClr val="tx2">
                  <a:lumMod val="40000"/>
                  <a:lumOff val="60000"/>
                </a:schemeClr>
              </a:solidFill>
              <a:latin typeface="Bookman Old Style" pitchFamily="18" charset="0"/>
            </a:endParaRPr>
          </a:p>
          <a:p>
            <a:r>
              <a:rPr lang="hr-HR" sz="2000" smtClean="0">
                <a:latin typeface="Bookman Old Style" pitchFamily="18" charset="0"/>
              </a:rPr>
              <a:t>Proveden u okviru projekta </a:t>
            </a:r>
            <a:r>
              <a:rPr lang="hr-HR" sz="2000" i="1" smtClean="0">
                <a:latin typeface="Bookman Old Style" pitchFamily="18" charset="0"/>
              </a:rPr>
              <a:t>Hrvatska kulturna baština </a:t>
            </a:r>
            <a:r>
              <a:rPr lang="hr-HR" sz="2000" smtClean="0">
                <a:latin typeface="Bookman Old Style" pitchFamily="18" charset="0"/>
              </a:rPr>
              <a:t>(2010-2011)</a:t>
            </a:r>
          </a:p>
          <a:p>
            <a:r>
              <a:rPr lang="hr-HR" sz="2000" b="1" smtClean="0">
                <a:latin typeface="Bookman Old Style" pitchFamily="18" charset="0"/>
              </a:rPr>
              <a:t>Kriteriji odabira </a:t>
            </a:r>
            <a:r>
              <a:rPr lang="hr-HR" sz="2000" smtClean="0">
                <a:latin typeface="Bookman Old Style" pitchFamily="18" charset="0"/>
              </a:rPr>
              <a:t>– hrvatski prvotisci u NSK (građa koja još nije digitalizirana)</a:t>
            </a:r>
          </a:p>
          <a:p>
            <a:r>
              <a:rPr lang="hr-HR" sz="2000" b="1" err="1" smtClean="0">
                <a:latin typeface="Bookman Old Style" pitchFamily="18" charset="0"/>
              </a:rPr>
              <a:t>Metapodaci</a:t>
            </a:r>
            <a:r>
              <a:rPr lang="hr-HR" sz="2000" smtClean="0">
                <a:latin typeface="Bookman Old Style" pitchFamily="18" charset="0"/>
              </a:rPr>
              <a:t> – bibliografski zapisi u formatu MARC21 prilagođeni za prijenos u </a:t>
            </a:r>
            <a:r>
              <a:rPr lang="hr-HR" sz="2000" err="1" smtClean="0">
                <a:latin typeface="Bookman Old Style" pitchFamily="18" charset="0"/>
              </a:rPr>
              <a:t>Europeanu</a:t>
            </a:r>
            <a:endParaRPr lang="hr-HR" sz="2000" smtClean="0">
              <a:latin typeface="Bookman Old Style" pitchFamily="18" charset="0"/>
            </a:endParaRPr>
          </a:p>
          <a:p>
            <a:r>
              <a:rPr lang="hr-HR" sz="2000" b="1" smtClean="0">
                <a:latin typeface="Bookman Old Style" pitchFamily="18" charset="0"/>
              </a:rPr>
              <a:t>Dodatna vrijednost </a:t>
            </a:r>
            <a:r>
              <a:rPr lang="hr-HR" sz="2000" smtClean="0">
                <a:latin typeface="Bookman Old Style" pitchFamily="18" charset="0"/>
              </a:rPr>
              <a:t>– kratki opis svakog prvotiska na hrvatskom i engleskom jeziku</a:t>
            </a:r>
          </a:p>
          <a:p>
            <a:r>
              <a:rPr lang="hr-HR" sz="2000" b="1" smtClean="0">
                <a:latin typeface="Bookman Old Style" pitchFamily="18" charset="0"/>
              </a:rPr>
              <a:t>Provedba projekta </a:t>
            </a:r>
            <a:r>
              <a:rPr lang="hr-HR" sz="2000" smtClean="0">
                <a:latin typeface="Bookman Old Style" pitchFamily="18" charset="0"/>
              </a:rPr>
              <a:t>- NSK </a:t>
            </a:r>
            <a:r>
              <a:rPr lang="hr-HR" sz="2000">
                <a:latin typeface="Bookman Old Style" pitchFamily="18" charset="0"/>
              </a:rPr>
              <a:t>i </a:t>
            </a:r>
            <a:r>
              <a:rPr lang="hr-HR" sz="2000" smtClean="0">
                <a:latin typeface="Bookman Old Style" pitchFamily="18" charset="0"/>
              </a:rPr>
              <a:t>   </a:t>
            </a:r>
            <a:r>
              <a:rPr lang="hr-HR" sz="2000" smtClean="0">
                <a:latin typeface="Bookman Old Style" pitchFamily="18" charset="0"/>
              </a:rPr>
              <a:t>                </a:t>
            </a:r>
            <a:r>
              <a:rPr lang="hr-HR" sz="2000" smtClean="0">
                <a:latin typeface="Bookman Old Style" pitchFamily="18" charset="0"/>
              </a:rPr>
              <a:t>tvrtka </a:t>
            </a:r>
            <a:r>
              <a:rPr lang="hr-HR" sz="2000" smtClean="0">
                <a:latin typeface="Bookman Old Style" pitchFamily="18" charset="0"/>
              </a:rPr>
              <a:t>ArhivPRO</a:t>
            </a:r>
          </a:p>
          <a:p>
            <a:r>
              <a:rPr lang="hr-HR" sz="2000" b="1" smtClean="0">
                <a:latin typeface="Bookman Old Style" pitchFamily="18" charset="0"/>
              </a:rPr>
              <a:t>Izrada skenova </a:t>
            </a:r>
            <a:r>
              <a:rPr lang="hr-HR" sz="2000" smtClean="0">
                <a:latin typeface="Bookman Old Style" pitchFamily="18" charset="0"/>
              </a:rPr>
              <a:t>– Sonja Hreljin i Darko Čižmek – foto odjel Odsjeka za zaštitu građe</a:t>
            </a:r>
            <a:endParaRPr lang="hr-HR" sz="2000">
              <a:latin typeface="Bookman Old Style" pitchFamily="18" charset="0"/>
            </a:endParaRPr>
          </a:p>
          <a:p>
            <a:endParaRPr lang="hr-HR" sz="2000" smtClean="0">
              <a:latin typeface="Bookman Old Style" pitchFamily="18" charset="0"/>
            </a:endParaRPr>
          </a:p>
          <a:p>
            <a:endParaRPr lang="hr-HR" sz="2000" smtClean="0">
              <a:latin typeface="Bookman Old Style" pitchFamily="18" charset="0"/>
            </a:endParaRPr>
          </a:p>
          <a:p>
            <a:endParaRPr lang="hr-HR" sz="2000" smtClean="0">
              <a:latin typeface="Bookman Old Style" pitchFamily="18" charset="0"/>
            </a:endParaRPr>
          </a:p>
          <a:p>
            <a:endParaRPr lang="hr-HR" b="1">
              <a:solidFill>
                <a:schemeClr val="tx2">
                  <a:lumMod val="40000"/>
                  <a:lumOff val="60000"/>
                </a:schemeClr>
              </a:solidFill>
              <a:latin typeface="Bookman Old Style"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789040"/>
            <a:ext cx="19335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167" y="1628800"/>
            <a:ext cx="2664296"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23776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2"/>
          </p:nvPr>
        </p:nvSpPr>
        <p:spPr>
          <a:xfrm>
            <a:off x="381000" y="1052736"/>
            <a:ext cx="2362200" cy="5256584"/>
          </a:xfrm>
        </p:spPr>
        <p:txBody>
          <a:bodyPr>
            <a:normAutofit fontScale="62500" lnSpcReduction="20000"/>
          </a:bodyPr>
          <a:lstStyle/>
          <a:p>
            <a:pPr marR="0" lvl="0" rtl="0"/>
            <a:r>
              <a:rPr lang="hr-HR" sz="2800" i="0" u="none" strike="noStrike" baseline="0" smtClean="0">
                <a:solidFill>
                  <a:schemeClr val="tx1"/>
                </a:solidFill>
                <a:latin typeface="Bookman Old Style" pitchFamily="18" charset="0"/>
              </a:rPr>
              <a:t>- uspostava dijela sustava digitalne knjižnice za </a:t>
            </a:r>
            <a:r>
              <a:rPr lang="hr-HR" sz="2800" i="1" u="none" strike="noStrike" baseline="0" smtClean="0">
                <a:solidFill>
                  <a:schemeClr val="tx1"/>
                </a:solidFill>
                <a:latin typeface="Bookman Old Style" pitchFamily="18" charset="0"/>
              </a:rPr>
              <a:t>staru knjigu</a:t>
            </a:r>
          </a:p>
          <a:p>
            <a:pPr marR="0" lvl="0" rtl="0"/>
            <a:r>
              <a:rPr lang="hr-HR" sz="2800" smtClean="0">
                <a:solidFill>
                  <a:schemeClr val="tx1"/>
                </a:solidFill>
                <a:latin typeface="Bookman Old Style" pitchFamily="18" charset="0"/>
              </a:rPr>
              <a:t>- unos u sustav građe skenirane u okviru redovnog programa digitalizacije</a:t>
            </a:r>
            <a:endParaRPr lang="hr-HR" sz="2800" i="0" u="none" strike="noStrike" baseline="0" smtClean="0">
              <a:solidFill>
                <a:schemeClr val="tx1"/>
              </a:solidFill>
              <a:latin typeface="Bookman Old Style" pitchFamily="18" charset="0"/>
            </a:endParaRPr>
          </a:p>
          <a:p>
            <a:pPr marR="0" lvl="0" rtl="0"/>
            <a:r>
              <a:rPr lang="hr-HR" sz="2800" i="0" u="none" strike="noStrike" baseline="0" smtClean="0">
                <a:solidFill>
                  <a:schemeClr val="tx1"/>
                </a:solidFill>
                <a:latin typeface="Bookman Old Style" pitchFamily="18" charset="0"/>
              </a:rPr>
              <a:t>- skeniranje svih inkunabula koje posjeduje NSK</a:t>
            </a:r>
          </a:p>
          <a:p>
            <a:pPr marR="0" lvl="0" rtl="0"/>
            <a:r>
              <a:rPr lang="hr-HR" sz="2800" i="0" u="none" strike="noStrike" baseline="0" smtClean="0">
                <a:solidFill>
                  <a:schemeClr val="tx1"/>
                </a:solidFill>
                <a:latin typeface="Bookman Old Style" pitchFamily="18" charset="0"/>
              </a:rPr>
              <a:t>- uspostava novih zbirki: </a:t>
            </a:r>
            <a:r>
              <a:rPr lang="hr-HR" sz="2900" i="0" u="none" strike="noStrike" baseline="0" smtClean="0">
                <a:solidFill>
                  <a:schemeClr val="tx1"/>
                </a:solidFill>
                <a:latin typeface="Bookman Old Style" pitchFamily="18" charset="0"/>
              </a:rPr>
              <a:t>hrvatska</a:t>
            </a:r>
            <a:r>
              <a:rPr lang="hr-HR" sz="2900" i="0" u="none" strike="noStrike" smtClean="0">
                <a:solidFill>
                  <a:schemeClr val="tx1"/>
                </a:solidFill>
                <a:latin typeface="Bookman Old Style" pitchFamily="18" charset="0"/>
              </a:rPr>
              <a:t> </a:t>
            </a:r>
            <a:r>
              <a:rPr lang="hr-HR" sz="2900" i="1" u="none" strike="noStrike" baseline="0" err="1" smtClean="0">
                <a:solidFill>
                  <a:schemeClr val="tx1"/>
                </a:solidFill>
                <a:latin typeface="Bookman Old Style" pitchFamily="18" charset="0"/>
              </a:rPr>
              <a:t>cinquecentina</a:t>
            </a:r>
            <a:r>
              <a:rPr lang="hr-HR" sz="2900" i="0" u="none" strike="noStrike" baseline="0" smtClean="0">
                <a:solidFill>
                  <a:schemeClr val="tx1"/>
                </a:solidFill>
                <a:latin typeface="Bookman Old Style" pitchFamily="18" charset="0"/>
              </a:rPr>
              <a:t> ; </a:t>
            </a:r>
            <a:r>
              <a:rPr lang="hr-HR" sz="2900" smtClean="0">
                <a:solidFill>
                  <a:schemeClr val="tx1"/>
                </a:solidFill>
                <a:latin typeface="Bookman Old Style" pitchFamily="18" charset="0"/>
              </a:rPr>
              <a:t>hrvatska </a:t>
            </a:r>
            <a:r>
              <a:rPr lang="hr-HR" sz="2900" i="1" err="1" smtClean="0">
                <a:solidFill>
                  <a:schemeClr val="tx1"/>
                </a:solidFill>
                <a:latin typeface="Bookman Old Style" pitchFamily="18" charset="0"/>
              </a:rPr>
              <a:t>seicentina</a:t>
            </a:r>
            <a:endParaRPr lang="hr-HR" sz="2900" i="1" smtClean="0">
              <a:solidFill>
                <a:schemeClr val="tx1"/>
              </a:solidFill>
              <a:latin typeface="Bookman Old Style" pitchFamily="18" charset="0"/>
            </a:endParaRPr>
          </a:p>
          <a:p>
            <a:pPr marR="0" lvl="0" rtl="0"/>
            <a:r>
              <a:rPr lang="hr-HR" sz="2900" i="1" u="none" strike="noStrike" baseline="0" smtClean="0">
                <a:solidFill>
                  <a:schemeClr val="tx1"/>
                </a:solidFill>
                <a:latin typeface="Bookman Old Style" pitchFamily="18" charset="0"/>
              </a:rPr>
              <a:t>- </a:t>
            </a:r>
            <a:r>
              <a:rPr lang="hr-HR" sz="2900">
                <a:solidFill>
                  <a:schemeClr val="tx1"/>
                </a:solidFill>
                <a:latin typeface="Bookman Old Style" pitchFamily="18" charset="0"/>
              </a:rPr>
              <a:t>n</a:t>
            </a:r>
            <a:r>
              <a:rPr lang="hr-HR" sz="2900" u="none" strike="noStrike" baseline="0" smtClean="0">
                <a:solidFill>
                  <a:schemeClr val="tx1"/>
                </a:solidFill>
                <a:latin typeface="Bookman Old Style" pitchFamily="18" charset="0"/>
              </a:rPr>
              <a:t>ovi alati i usluge digitalne knjižnice stare knjige i rukopisa</a:t>
            </a:r>
          </a:p>
        </p:txBody>
      </p:sp>
      <p:sp>
        <p:nvSpPr>
          <p:cNvPr id="4" name="Rezervirano mjesto sadržaja 3"/>
          <p:cNvSpPr>
            <a:spLocks noGrp="1"/>
          </p:cNvSpPr>
          <p:nvPr>
            <p:ph sz="quarter" idx="1"/>
          </p:nvPr>
        </p:nvSpPr>
        <p:spPr>
          <a:xfrm>
            <a:off x="3124200" y="685800"/>
            <a:ext cx="5840288" cy="5410200"/>
          </a:xfrm>
        </p:spPr>
        <p:txBody>
          <a:bodyPr/>
          <a:lstStyle/>
          <a:p>
            <a:pPr marL="0" indent="0">
              <a:buNone/>
            </a:pPr>
            <a:r>
              <a:rPr lang="pl-PL" b="1" smtClean="0">
                <a:solidFill>
                  <a:schemeClr val="tx2">
                    <a:lumMod val="40000"/>
                    <a:lumOff val="60000"/>
                  </a:schemeClr>
                </a:solidFill>
                <a:latin typeface="Bookman Old Style" pitchFamily="18" charset="0"/>
              </a:rPr>
              <a:t>Infrastuktura </a:t>
            </a:r>
            <a:r>
              <a:rPr lang="pl-PL" b="1">
                <a:solidFill>
                  <a:schemeClr val="tx2">
                    <a:lumMod val="40000"/>
                    <a:lumOff val="60000"/>
                  </a:schemeClr>
                </a:solidFill>
                <a:latin typeface="Bookman Old Style" pitchFamily="18" charset="0"/>
              </a:rPr>
              <a:t>za buduću </a:t>
            </a:r>
            <a:r>
              <a:rPr lang="pl-PL" b="1" smtClean="0">
                <a:solidFill>
                  <a:schemeClr val="tx2">
                    <a:lumMod val="40000"/>
                    <a:lumOff val="60000"/>
                  </a:schemeClr>
                </a:solidFill>
                <a:latin typeface="Bookman Old Style" pitchFamily="18" charset="0"/>
              </a:rPr>
              <a:t>digitalnu knjižnicu </a:t>
            </a:r>
            <a:r>
              <a:rPr lang="pl-PL" b="1">
                <a:solidFill>
                  <a:schemeClr val="tx2">
                    <a:lumMod val="40000"/>
                    <a:lumOff val="60000"/>
                  </a:schemeClr>
                </a:solidFill>
                <a:latin typeface="Bookman Old Style" pitchFamily="18" charset="0"/>
              </a:rPr>
              <a:t>stare knjige</a:t>
            </a:r>
            <a:endParaRPr lang="hr-H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211" t="9301" r="17918" b="10309"/>
          <a:stretch/>
        </p:blipFill>
        <p:spPr bwMode="auto">
          <a:xfrm>
            <a:off x="3131841" y="1916832"/>
            <a:ext cx="3024336" cy="2264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4077072"/>
            <a:ext cx="2571750" cy="178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Kutni poveznik 5"/>
          <p:cNvCxnSpPr/>
          <p:nvPr/>
        </p:nvCxnSpPr>
        <p:spPr>
          <a:xfrm>
            <a:off x="4644009" y="4437112"/>
            <a:ext cx="1368151" cy="792088"/>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2909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0628" y="1214422"/>
            <a:ext cx="3430644" cy="4835298"/>
          </a:xfrm>
          <a:prstGeom prst="rect">
            <a:avLst/>
          </a:prstGeom>
        </p:spPr>
      </p:pic>
      <p:sp>
        <p:nvSpPr>
          <p:cNvPr id="4" name="TekstniOkvir 3"/>
          <p:cNvSpPr txBox="1"/>
          <p:nvPr/>
        </p:nvSpPr>
        <p:spPr>
          <a:xfrm>
            <a:off x="4947088" y="260648"/>
            <a:ext cx="3982630" cy="738664"/>
          </a:xfrm>
          <a:prstGeom prst="rect">
            <a:avLst/>
          </a:prstGeom>
          <a:noFill/>
        </p:spPr>
        <p:txBody>
          <a:bodyPr wrap="square" rtlCol="0">
            <a:spAutoFit/>
          </a:bodyPr>
          <a:lstStyle/>
          <a:p>
            <a:r>
              <a:rPr lang="hr-HR" sz="1400" err="1" smtClean="0"/>
              <a:t>Brvijal</a:t>
            </a:r>
            <a:r>
              <a:rPr lang="hr-HR" sz="1400" smtClean="0"/>
              <a:t> po zakonu rimskog dvora, V </a:t>
            </a:r>
            <a:r>
              <a:rPr lang="hr-HR" sz="1400" err="1" smtClean="0"/>
              <a:t>Benecih</a:t>
            </a:r>
            <a:r>
              <a:rPr lang="hr-HR" sz="1400" smtClean="0"/>
              <a:t> Po Meštre </a:t>
            </a:r>
            <a:r>
              <a:rPr lang="hr-HR" sz="1400" err="1" smtClean="0"/>
              <a:t>Andree</a:t>
            </a:r>
            <a:r>
              <a:rPr lang="hr-HR" sz="1400" smtClean="0"/>
              <a:t> </a:t>
            </a:r>
            <a:r>
              <a:rPr lang="hr-HR" sz="1400" err="1" smtClean="0"/>
              <a:t>Torižane</a:t>
            </a:r>
            <a:r>
              <a:rPr lang="hr-HR" sz="1400" smtClean="0"/>
              <a:t> iz </a:t>
            </a:r>
            <a:r>
              <a:rPr lang="hr-HR" sz="1400" err="1" smtClean="0"/>
              <a:t>Ažule</a:t>
            </a:r>
            <a:r>
              <a:rPr lang="hr-HR" sz="1400" smtClean="0"/>
              <a:t>, 6. </a:t>
            </a:r>
            <a:r>
              <a:rPr lang="hr-HR" sz="1400" err="1" smtClean="0"/>
              <a:t>marča</a:t>
            </a:r>
            <a:r>
              <a:rPr lang="hr-HR" sz="1400" smtClean="0"/>
              <a:t> č.u.p.v. [13.III.1493]</a:t>
            </a:r>
            <a:endParaRPr lang="hr-HR" sz="1400"/>
          </a:p>
        </p:txBody>
      </p:sp>
      <p:pic>
        <p:nvPicPr>
          <p:cNvPr id="5" name="Slika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158" y="285728"/>
            <a:ext cx="3548612" cy="4857784"/>
          </a:xfrm>
          <a:prstGeom prst="rect">
            <a:avLst/>
          </a:prstGeom>
        </p:spPr>
      </p:pic>
      <p:sp>
        <p:nvSpPr>
          <p:cNvPr id="9" name="TextBox 8"/>
          <p:cNvSpPr txBox="1"/>
          <p:nvPr/>
        </p:nvSpPr>
        <p:spPr>
          <a:xfrm>
            <a:off x="357158" y="5286388"/>
            <a:ext cx="4357718" cy="800219"/>
          </a:xfrm>
          <a:prstGeom prst="rect">
            <a:avLst/>
          </a:prstGeom>
          <a:noFill/>
        </p:spPr>
        <p:txBody>
          <a:bodyPr wrap="square" rtlCol="0">
            <a:spAutoFit/>
          </a:bodyPr>
          <a:lstStyle/>
          <a:p>
            <a:r>
              <a:rPr lang="hr-HR" sz="1400" smtClean="0"/>
              <a:t>Bunić, J., 1490. </a:t>
            </a:r>
            <a:r>
              <a:rPr lang="hr-HR" sz="1400" i="1" smtClean="0"/>
              <a:t>De Raptu Cerberi</a:t>
            </a:r>
            <a:r>
              <a:rPr lang="hr-HR" sz="1400" smtClean="0"/>
              <a:t>, [Romae: Stephanus Plannck.</a:t>
            </a:r>
          </a:p>
          <a:p>
            <a:endParaRPr lang="hr-HR"/>
          </a:p>
        </p:txBody>
      </p:sp>
    </p:spTree>
    <p:extLst>
      <p:ext uri="{BB962C8B-B14F-4D97-AF65-F5344CB8AC3E}">
        <p14:creationId xmlns:p14="http://schemas.microsoft.com/office/powerpoint/2010/main" val="21820222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niOkvir 2"/>
          <p:cNvSpPr txBox="1"/>
          <p:nvPr/>
        </p:nvSpPr>
        <p:spPr>
          <a:xfrm>
            <a:off x="4572000" y="260648"/>
            <a:ext cx="4242030" cy="738664"/>
          </a:xfrm>
          <a:prstGeom prst="rect">
            <a:avLst/>
          </a:prstGeom>
          <a:noFill/>
        </p:spPr>
        <p:txBody>
          <a:bodyPr wrap="square" rtlCol="0">
            <a:spAutoFit/>
          </a:bodyPr>
          <a:lstStyle/>
          <a:p>
            <a:r>
              <a:rPr lang="hr-HR" sz="1400"/>
              <a:t>Alighieri, D., </a:t>
            </a:r>
            <a:r>
              <a:rPr lang="hr-HR" sz="1400" err="1"/>
              <a:t>1487</a:t>
            </a:r>
            <a:r>
              <a:rPr lang="hr-HR" sz="1400"/>
              <a:t>. </a:t>
            </a:r>
            <a:r>
              <a:rPr lang="hr-HR" sz="1400" i="1" err="1"/>
              <a:t>La</a:t>
            </a:r>
            <a:r>
              <a:rPr lang="hr-HR" sz="1400" i="1"/>
              <a:t> Divina </a:t>
            </a:r>
            <a:r>
              <a:rPr lang="hr-HR" sz="1400" i="1" err="1"/>
              <a:t>Commedia</a:t>
            </a:r>
            <a:r>
              <a:rPr lang="hr-HR" sz="1400" i="1"/>
              <a:t>: </a:t>
            </a:r>
            <a:r>
              <a:rPr lang="hr-HR" sz="1400" i="1" err="1"/>
              <a:t>Comm</a:t>
            </a:r>
            <a:r>
              <a:rPr lang="hr-HR" sz="1400" i="1"/>
              <a:t>. </a:t>
            </a:r>
            <a:r>
              <a:rPr lang="hr-HR" sz="1400" i="1" err="1"/>
              <a:t>Di</a:t>
            </a:r>
            <a:r>
              <a:rPr lang="hr-HR" sz="1400" i="1"/>
              <a:t> </a:t>
            </a:r>
            <a:r>
              <a:rPr lang="hr-HR" sz="1400" i="1" err="1"/>
              <a:t>Cristophoro</a:t>
            </a:r>
            <a:r>
              <a:rPr lang="hr-HR" sz="1400" i="1"/>
              <a:t> </a:t>
            </a:r>
            <a:r>
              <a:rPr lang="hr-HR" sz="1400" i="1" err="1"/>
              <a:t>Landino</a:t>
            </a:r>
            <a:r>
              <a:rPr lang="hr-HR" sz="1400"/>
              <a:t>, </a:t>
            </a:r>
            <a:r>
              <a:rPr lang="hr-HR" sz="1400" err="1"/>
              <a:t>Bressa</a:t>
            </a:r>
            <a:r>
              <a:rPr lang="hr-HR" sz="1400"/>
              <a:t>: </a:t>
            </a:r>
            <a:r>
              <a:rPr lang="hr-HR" sz="1400" err="1"/>
              <a:t>per</a:t>
            </a:r>
            <a:r>
              <a:rPr lang="hr-HR" sz="1400"/>
              <a:t> </a:t>
            </a:r>
            <a:r>
              <a:rPr lang="hr-HR" sz="1400" err="1"/>
              <a:t>Boninum</a:t>
            </a:r>
            <a:r>
              <a:rPr lang="hr-HR" sz="1400"/>
              <a:t> de </a:t>
            </a:r>
            <a:r>
              <a:rPr lang="hr-HR" sz="1400" err="1"/>
              <a:t>Boninis</a:t>
            </a:r>
            <a:r>
              <a:rPr lang="hr-HR" sz="1400"/>
              <a:t> </a:t>
            </a:r>
            <a:r>
              <a:rPr lang="hr-HR" sz="1400" err="1"/>
              <a:t>di</a:t>
            </a:r>
            <a:r>
              <a:rPr lang="hr-HR" sz="1400"/>
              <a:t> </a:t>
            </a:r>
            <a:r>
              <a:rPr lang="hr-HR" sz="1400" err="1"/>
              <a:t>Raguxi</a:t>
            </a:r>
            <a:r>
              <a:rPr lang="hr-HR" sz="1400"/>
              <a:t>.</a:t>
            </a:r>
          </a:p>
        </p:txBody>
      </p:sp>
      <p:pic>
        <p:nvPicPr>
          <p:cNvPr id="4" name="Slika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1268760"/>
            <a:ext cx="3454644" cy="4862494"/>
          </a:xfrm>
          <a:prstGeom prst="rect">
            <a:avLst/>
          </a:prstGeom>
        </p:spPr>
      </p:pic>
      <p:sp>
        <p:nvSpPr>
          <p:cNvPr id="5" name="TekstniOkvir 4"/>
          <p:cNvSpPr txBox="1"/>
          <p:nvPr/>
        </p:nvSpPr>
        <p:spPr>
          <a:xfrm>
            <a:off x="513946" y="4838592"/>
            <a:ext cx="3528392" cy="1292662"/>
          </a:xfrm>
          <a:prstGeom prst="rect">
            <a:avLst/>
          </a:prstGeom>
          <a:noFill/>
        </p:spPr>
        <p:txBody>
          <a:bodyPr wrap="square" rtlCol="0">
            <a:spAutoFit/>
          </a:bodyPr>
          <a:lstStyle/>
          <a:p>
            <a:r>
              <a:rPr lang="hr-HR" sz="1200" err="1"/>
              <a:t>Varro</a:t>
            </a:r>
            <a:r>
              <a:rPr lang="hr-HR" sz="1200"/>
              <a:t>, </a:t>
            </a:r>
            <a:r>
              <a:rPr lang="hr-HR" sz="1200" err="1"/>
              <a:t>M.T</a:t>
            </a:r>
            <a:r>
              <a:rPr lang="hr-HR" sz="1200"/>
              <a:t>., </a:t>
            </a:r>
            <a:r>
              <a:rPr lang="hr-HR" sz="1200" err="1"/>
              <a:t>1483</a:t>
            </a:r>
            <a:r>
              <a:rPr lang="hr-HR" sz="1200"/>
              <a:t>. </a:t>
            </a:r>
            <a:r>
              <a:rPr lang="hr-HR" sz="1200" i="1"/>
              <a:t>De </a:t>
            </a:r>
            <a:r>
              <a:rPr lang="hr-HR" sz="1200" i="1" err="1"/>
              <a:t>Lingua</a:t>
            </a:r>
            <a:r>
              <a:rPr lang="hr-HR" sz="1200" i="1"/>
              <a:t> Latina. </a:t>
            </a:r>
            <a:r>
              <a:rPr lang="hr-HR" sz="1200" i="1" err="1"/>
              <a:t>Acc</a:t>
            </a:r>
            <a:r>
              <a:rPr lang="hr-HR" sz="1200" i="1"/>
              <a:t>. </a:t>
            </a:r>
            <a:r>
              <a:rPr lang="hr-HR" sz="1200" i="1" err="1"/>
              <a:t>Analogia</a:t>
            </a:r>
            <a:r>
              <a:rPr lang="hr-HR" sz="1200" i="1"/>
              <a:t>. </a:t>
            </a:r>
            <a:r>
              <a:rPr lang="hr-HR" sz="1200" i="1" err="1"/>
              <a:t>Ed</a:t>
            </a:r>
            <a:r>
              <a:rPr lang="hr-HR" sz="1200" i="1"/>
              <a:t>. </a:t>
            </a:r>
            <a:r>
              <a:rPr lang="hr-HR" sz="1200" i="1" err="1"/>
              <a:t>Pomponius</a:t>
            </a:r>
            <a:r>
              <a:rPr lang="hr-HR" sz="1200" i="1"/>
              <a:t> </a:t>
            </a:r>
            <a:r>
              <a:rPr lang="hr-HR" sz="1200" i="1" err="1"/>
              <a:t>Laetus</a:t>
            </a:r>
            <a:r>
              <a:rPr lang="hr-HR" sz="1200" i="1"/>
              <a:t> </a:t>
            </a:r>
            <a:r>
              <a:rPr lang="hr-HR" sz="1200" i="1" err="1"/>
              <a:t>Et</a:t>
            </a:r>
            <a:r>
              <a:rPr lang="hr-HR" sz="1200" i="1"/>
              <a:t> </a:t>
            </a:r>
            <a:r>
              <a:rPr lang="hr-HR" sz="1200" i="1" err="1"/>
              <a:t>Franciscus</a:t>
            </a:r>
            <a:r>
              <a:rPr lang="hr-HR" sz="1200" i="1"/>
              <a:t> </a:t>
            </a:r>
            <a:r>
              <a:rPr lang="hr-HR" sz="1200" i="1" err="1"/>
              <a:t>Rolandellus</a:t>
            </a:r>
            <a:r>
              <a:rPr lang="hr-HR" sz="1200" i="1"/>
              <a:t>. </a:t>
            </a:r>
            <a:r>
              <a:rPr lang="hr-HR" sz="1200" i="1" err="1"/>
              <a:t>Praec</a:t>
            </a:r>
            <a:r>
              <a:rPr lang="hr-HR" sz="1200" i="1"/>
              <a:t>. </a:t>
            </a:r>
            <a:r>
              <a:rPr lang="hr-HR" sz="1200" i="1" err="1"/>
              <a:t>Pomponius</a:t>
            </a:r>
            <a:r>
              <a:rPr lang="hr-HR" sz="1200" i="1"/>
              <a:t> </a:t>
            </a:r>
            <a:r>
              <a:rPr lang="hr-HR" sz="1200" i="1" err="1"/>
              <a:t>Laetus</a:t>
            </a:r>
            <a:r>
              <a:rPr lang="hr-HR" sz="1200" i="1"/>
              <a:t>. Epistola </a:t>
            </a:r>
            <a:r>
              <a:rPr lang="hr-HR" sz="1200" i="1" err="1"/>
              <a:t>Bartholomaeo</a:t>
            </a:r>
            <a:r>
              <a:rPr lang="hr-HR" sz="1200" i="1"/>
              <a:t> </a:t>
            </a:r>
            <a:r>
              <a:rPr lang="hr-HR" sz="1200" i="1" err="1"/>
              <a:t>Platinae</a:t>
            </a:r>
            <a:r>
              <a:rPr lang="hr-HR" sz="1200"/>
              <a:t>, </a:t>
            </a:r>
            <a:r>
              <a:rPr lang="hr-HR" sz="1200" err="1"/>
              <a:t>Brixiae</a:t>
            </a:r>
            <a:r>
              <a:rPr lang="hr-HR" sz="1200"/>
              <a:t>: </a:t>
            </a:r>
            <a:r>
              <a:rPr lang="hr-HR" sz="1200" err="1"/>
              <a:t>per</a:t>
            </a:r>
            <a:r>
              <a:rPr lang="hr-HR" sz="1200"/>
              <a:t> </a:t>
            </a:r>
            <a:r>
              <a:rPr lang="hr-HR" sz="1200" err="1"/>
              <a:t>Boninum</a:t>
            </a:r>
            <a:r>
              <a:rPr lang="hr-HR" sz="1200"/>
              <a:t> de </a:t>
            </a:r>
            <a:r>
              <a:rPr lang="hr-HR" sz="1200" err="1"/>
              <a:t>boniniis</a:t>
            </a:r>
            <a:r>
              <a:rPr lang="hr-HR" sz="1200"/>
              <a:t> [!] de </a:t>
            </a:r>
            <a:r>
              <a:rPr lang="hr-HR" sz="1200" err="1"/>
              <a:t>Ragusia</a:t>
            </a:r>
            <a:r>
              <a:rPr lang="hr-HR" sz="1200"/>
              <a:t> et </a:t>
            </a:r>
            <a:r>
              <a:rPr lang="hr-HR" sz="1200" err="1"/>
              <a:t>Miniatum</a:t>
            </a:r>
            <a:r>
              <a:rPr lang="hr-HR" sz="1200"/>
              <a:t> </a:t>
            </a:r>
            <a:r>
              <a:rPr lang="hr-HR" sz="1200" err="1"/>
              <a:t>Delsera</a:t>
            </a:r>
            <a:r>
              <a:rPr lang="hr-HR" sz="1200"/>
              <a:t> </a:t>
            </a:r>
            <a:r>
              <a:rPr lang="hr-HR" sz="1200" err="1"/>
              <a:t>florentinum</a:t>
            </a:r>
            <a:r>
              <a:rPr lang="hr-HR"/>
              <a:t>.</a:t>
            </a:r>
          </a:p>
        </p:txBody>
      </p:sp>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002" y="404664"/>
            <a:ext cx="3056740" cy="4320480"/>
          </a:xfrm>
          <a:prstGeom prst="rect">
            <a:avLst/>
          </a:prstGeom>
        </p:spPr>
      </p:pic>
    </p:spTree>
    <p:extLst>
      <p:ext uri="{BB962C8B-B14F-4D97-AF65-F5344CB8AC3E}">
        <p14:creationId xmlns:p14="http://schemas.microsoft.com/office/powerpoint/2010/main" val="31453160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Incunabule_naslovnice\RI-4-24_0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1" y="541188"/>
            <a:ext cx="3825885" cy="4679982"/>
          </a:xfrm>
          <a:prstGeom prst="rect">
            <a:avLst/>
          </a:prstGeom>
          <a:noFill/>
          <a:extLst>
            <a:ext uri="{909E8E84-426E-40DD-AFC4-6F175D3DCCD1}">
              <a14:hiddenFill xmlns:a14="http://schemas.microsoft.com/office/drawing/2010/main">
                <a:solidFill>
                  <a:srgbClr val="FFFFFF"/>
                </a:solidFill>
              </a14:hiddenFill>
            </a:ext>
          </a:extLst>
        </p:spPr>
      </p:pic>
      <p:sp>
        <p:nvSpPr>
          <p:cNvPr id="5" name="Pravokutnik 4"/>
          <p:cNvSpPr/>
          <p:nvPr/>
        </p:nvSpPr>
        <p:spPr>
          <a:xfrm>
            <a:off x="4427984" y="5229200"/>
            <a:ext cx="3969901" cy="1200329"/>
          </a:xfrm>
          <a:prstGeom prst="rect">
            <a:avLst/>
          </a:prstGeom>
        </p:spPr>
        <p:txBody>
          <a:bodyPr wrap="square">
            <a:spAutoFit/>
          </a:bodyPr>
          <a:lstStyle/>
          <a:p>
            <a:r>
              <a:rPr lang="hr-HR" sz="1200" smtClean="0"/>
              <a:t> </a:t>
            </a:r>
            <a:r>
              <a:rPr lang="hr-HR" sz="1200" err="1"/>
              <a:t>Catullus</a:t>
            </a:r>
            <a:r>
              <a:rPr lang="hr-HR" sz="1200"/>
              <a:t>, </a:t>
            </a:r>
            <a:r>
              <a:rPr lang="hr-HR" sz="1200" err="1"/>
              <a:t>G.V</a:t>
            </a:r>
            <a:r>
              <a:rPr lang="hr-HR" sz="1200"/>
              <a:t>. &amp; </a:t>
            </a:r>
            <a:r>
              <a:rPr lang="hr-HR" sz="1200" err="1"/>
              <a:t>Bernardinus</a:t>
            </a:r>
            <a:r>
              <a:rPr lang="hr-HR" sz="1200"/>
              <a:t>, V., </a:t>
            </a:r>
            <a:r>
              <a:rPr lang="hr-HR" sz="1200" err="1"/>
              <a:t>1487</a:t>
            </a:r>
            <a:r>
              <a:rPr lang="hr-HR" sz="1200"/>
              <a:t>. </a:t>
            </a:r>
            <a:r>
              <a:rPr lang="hr-HR" sz="1200" i="1" err="1"/>
              <a:t>Catulli</a:t>
            </a:r>
            <a:r>
              <a:rPr lang="hr-HR" sz="1200" i="1"/>
              <a:t> </a:t>
            </a:r>
            <a:r>
              <a:rPr lang="hr-HR" sz="1200" i="1" err="1"/>
              <a:t>Carmina</a:t>
            </a:r>
            <a:r>
              <a:rPr lang="hr-HR" sz="1200" i="1"/>
              <a:t> </a:t>
            </a:r>
            <a:r>
              <a:rPr lang="hr-HR" sz="1200" i="1" err="1"/>
              <a:t>Cum</a:t>
            </a:r>
            <a:r>
              <a:rPr lang="hr-HR" sz="1200" i="1"/>
              <a:t> </a:t>
            </a:r>
            <a:r>
              <a:rPr lang="hr-HR" sz="1200" i="1" err="1"/>
              <a:t>Comm</a:t>
            </a:r>
            <a:r>
              <a:rPr lang="hr-HR" sz="1200" i="1"/>
              <a:t>. </a:t>
            </a:r>
            <a:r>
              <a:rPr lang="hr-HR" sz="1200" i="1" err="1"/>
              <a:t>Antonii</a:t>
            </a:r>
            <a:r>
              <a:rPr lang="hr-HR" sz="1200" i="1"/>
              <a:t> </a:t>
            </a:r>
            <a:r>
              <a:rPr lang="hr-HR" sz="1200" i="1" err="1"/>
              <a:t>Parthenii</a:t>
            </a:r>
            <a:r>
              <a:rPr lang="hr-HR" sz="1200" i="1"/>
              <a:t>. </a:t>
            </a:r>
            <a:r>
              <a:rPr lang="hr-HR" sz="1200" i="1" err="1"/>
              <a:t>Albii</a:t>
            </a:r>
            <a:r>
              <a:rPr lang="hr-HR" sz="1200" i="1"/>
              <a:t> </a:t>
            </a:r>
            <a:r>
              <a:rPr lang="hr-HR" sz="1200" i="1" err="1"/>
              <a:t>Tibulli</a:t>
            </a:r>
            <a:r>
              <a:rPr lang="hr-HR" sz="1200" i="1"/>
              <a:t> </a:t>
            </a:r>
            <a:r>
              <a:rPr lang="hr-HR" sz="1200" i="1" err="1"/>
              <a:t>Elegiae</a:t>
            </a:r>
            <a:r>
              <a:rPr lang="hr-HR" sz="1200" i="1"/>
              <a:t> </a:t>
            </a:r>
            <a:r>
              <a:rPr lang="hr-HR" sz="1200" i="1" err="1"/>
              <a:t>Cum</a:t>
            </a:r>
            <a:r>
              <a:rPr lang="hr-HR" sz="1200" i="1"/>
              <a:t> </a:t>
            </a:r>
            <a:r>
              <a:rPr lang="hr-HR" sz="1200" i="1" err="1"/>
              <a:t>Comm</a:t>
            </a:r>
            <a:r>
              <a:rPr lang="hr-HR" sz="1200" i="1"/>
              <a:t>. Bernardini </a:t>
            </a:r>
            <a:r>
              <a:rPr lang="hr-HR" sz="1200" i="1" err="1"/>
              <a:t>Veronensis</a:t>
            </a:r>
            <a:r>
              <a:rPr lang="hr-HR" sz="1200" i="1"/>
              <a:t>. </a:t>
            </a:r>
            <a:r>
              <a:rPr lang="hr-HR" sz="1200" i="1" err="1"/>
              <a:t>Sexti</a:t>
            </a:r>
            <a:r>
              <a:rPr lang="hr-HR" sz="1200" i="1"/>
              <a:t> </a:t>
            </a:r>
            <a:r>
              <a:rPr lang="hr-HR" sz="1200" i="1" err="1"/>
              <a:t>Propertii</a:t>
            </a:r>
            <a:r>
              <a:rPr lang="hr-HR" sz="1200" i="1"/>
              <a:t> </a:t>
            </a:r>
            <a:r>
              <a:rPr lang="hr-HR" sz="1200" i="1" err="1"/>
              <a:t>Elegiae</a:t>
            </a:r>
            <a:r>
              <a:rPr lang="hr-HR" sz="1200" i="1"/>
              <a:t> </a:t>
            </a:r>
            <a:r>
              <a:rPr lang="hr-HR" sz="1200" i="1" err="1"/>
              <a:t>Cum</a:t>
            </a:r>
            <a:r>
              <a:rPr lang="hr-HR" sz="1200" i="1"/>
              <a:t> </a:t>
            </a:r>
            <a:r>
              <a:rPr lang="hr-HR" sz="1200" i="1" err="1"/>
              <a:t>Comm</a:t>
            </a:r>
            <a:r>
              <a:rPr lang="hr-HR" sz="1200" i="1"/>
              <a:t>. </a:t>
            </a:r>
            <a:r>
              <a:rPr lang="hr-HR" sz="1200" i="1" err="1"/>
              <a:t>Antonii</a:t>
            </a:r>
            <a:r>
              <a:rPr lang="hr-HR" sz="1200" i="1"/>
              <a:t> </a:t>
            </a:r>
            <a:r>
              <a:rPr lang="hr-HR" sz="1200" i="1" err="1"/>
              <a:t>Volsci</a:t>
            </a:r>
            <a:r>
              <a:rPr lang="hr-HR" sz="1200"/>
              <a:t>, </a:t>
            </a:r>
            <a:r>
              <a:rPr lang="hr-HR" sz="1200" err="1"/>
              <a:t>Venetiis</a:t>
            </a:r>
            <a:r>
              <a:rPr lang="hr-HR" sz="1200"/>
              <a:t>: </a:t>
            </a:r>
            <a:r>
              <a:rPr lang="hr-HR" sz="1200" err="1"/>
              <a:t>Andreas</a:t>
            </a:r>
            <a:r>
              <a:rPr lang="hr-HR" sz="1200"/>
              <a:t> de </a:t>
            </a:r>
            <a:r>
              <a:rPr lang="hr-HR" sz="1200" err="1"/>
              <a:t>Paltascichis</a:t>
            </a:r>
            <a:r>
              <a:rPr lang="hr-HR" sz="1200"/>
              <a:t>.</a:t>
            </a:r>
          </a:p>
          <a:p>
            <a:endParaRPr lang="hr-HR" sz="1200"/>
          </a:p>
        </p:txBody>
      </p:sp>
      <p:sp>
        <p:nvSpPr>
          <p:cNvPr id="6" name="Pravokutnik 5"/>
          <p:cNvSpPr/>
          <p:nvPr/>
        </p:nvSpPr>
        <p:spPr>
          <a:xfrm>
            <a:off x="179512" y="188641"/>
            <a:ext cx="3990128" cy="1015663"/>
          </a:xfrm>
          <a:prstGeom prst="rect">
            <a:avLst/>
          </a:prstGeom>
        </p:spPr>
        <p:txBody>
          <a:bodyPr wrap="square">
            <a:spAutoFit/>
          </a:bodyPr>
          <a:lstStyle/>
          <a:p>
            <a:r>
              <a:rPr lang="hr-HR" sz="1200" smtClean="0"/>
              <a:t> </a:t>
            </a:r>
            <a:r>
              <a:rPr lang="hr-HR" sz="1200" err="1"/>
              <a:t>Burlaeus</a:t>
            </a:r>
            <a:r>
              <a:rPr lang="hr-HR" sz="1200"/>
              <a:t>, G., </a:t>
            </a:r>
            <a:r>
              <a:rPr lang="hr-HR" sz="1200" err="1"/>
              <a:t>1492</a:t>
            </a:r>
            <a:r>
              <a:rPr lang="hr-HR" sz="1200"/>
              <a:t>. </a:t>
            </a:r>
            <a:r>
              <a:rPr lang="hr-HR" sz="1200" i="1" err="1"/>
              <a:t>Expositio</a:t>
            </a:r>
            <a:r>
              <a:rPr lang="hr-HR" sz="1200" i="1"/>
              <a:t> </a:t>
            </a:r>
            <a:r>
              <a:rPr lang="hr-HR" sz="1200" i="1" err="1"/>
              <a:t>in</a:t>
            </a:r>
            <a:r>
              <a:rPr lang="hr-HR" sz="1200" i="1"/>
              <a:t> </a:t>
            </a:r>
            <a:r>
              <a:rPr lang="hr-HR" sz="1200" i="1" err="1"/>
              <a:t>Artem</a:t>
            </a:r>
            <a:r>
              <a:rPr lang="hr-HR" sz="1200" i="1"/>
              <a:t> </a:t>
            </a:r>
            <a:r>
              <a:rPr lang="hr-HR" sz="1200" i="1" err="1"/>
              <a:t>Veterem</a:t>
            </a:r>
            <a:r>
              <a:rPr lang="hr-HR" sz="1200" i="1"/>
              <a:t> </a:t>
            </a:r>
            <a:r>
              <a:rPr lang="hr-HR" sz="1200" i="1" err="1"/>
              <a:t>Porphyrii</a:t>
            </a:r>
            <a:r>
              <a:rPr lang="hr-HR" sz="1200" i="1"/>
              <a:t> </a:t>
            </a:r>
            <a:r>
              <a:rPr lang="hr-HR" sz="1200" i="1" err="1"/>
              <a:t>Et</a:t>
            </a:r>
            <a:r>
              <a:rPr lang="hr-HR" sz="1200" i="1"/>
              <a:t> </a:t>
            </a:r>
            <a:r>
              <a:rPr lang="hr-HR" sz="1200" i="1" err="1"/>
              <a:t>Aristotelis</a:t>
            </a:r>
            <a:r>
              <a:rPr lang="hr-HR" sz="1200" i="1"/>
              <a:t>. </a:t>
            </a:r>
            <a:r>
              <a:rPr lang="hr-HR" sz="1200" i="1" err="1"/>
              <a:t>Ed</a:t>
            </a:r>
            <a:r>
              <a:rPr lang="hr-HR" sz="1200" i="1"/>
              <a:t>. </a:t>
            </a:r>
            <a:r>
              <a:rPr lang="hr-HR" sz="1200" i="1" err="1"/>
              <a:t>Matthaeus</a:t>
            </a:r>
            <a:r>
              <a:rPr lang="hr-HR" sz="1200" i="1"/>
              <a:t> </a:t>
            </a:r>
            <a:r>
              <a:rPr lang="hr-HR" sz="1200" i="1" err="1"/>
              <a:t>Campagna</a:t>
            </a:r>
            <a:r>
              <a:rPr lang="hr-HR" sz="1200"/>
              <a:t>, </a:t>
            </a:r>
            <a:r>
              <a:rPr lang="hr-HR" sz="1200" err="1"/>
              <a:t>Venecia</a:t>
            </a:r>
            <a:r>
              <a:rPr lang="hr-HR" sz="1200"/>
              <a:t>: </a:t>
            </a:r>
            <a:r>
              <a:rPr lang="hr-HR" sz="1200" err="1"/>
              <a:t>per</a:t>
            </a:r>
            <a:r>
              <a:rPr lang="hr-HR" sz="1200"/>
              <a:t> ... </a:t>
            </a:r>
            <a:r>
              <a:rPr lang="hr-HR" sz="1200" err="1"/>
              <a:t>magistrum</a:t>
            </a:r>
            <a:r>
              <a:rPr lang="hr-HR" sz="1200"/>
              <a:t> </a:t>
            </a:r>
            <a:r>
              <a:rPr lang="hr-HR" sz="1200" err="1"/>
              <a:t>Andrea</a:t>
            </a:r>
            <a:r>
              <a:rPr lang="hr-HR" sz="1200"/>
              <a:t>[m] </a:t>
            </a:r>
            <a:r>
              <a:rPr lang="hr-HR" sz="1200" err="1"/>
              <a:t>Catharensem</a:t>
            </a:r>
            <a:r>
              <a:rPr lang="hr-HR" sz="1200"/>
              <a:t> [i. e. Andrija </a:t>
            </a:r>
            <a:r>
              <a:rPr lang="hr-HR" sz="1200" err="1"/>
              <a:t>Paltašić</a:t>
            </a:r>
            <a:r>
              <a:rPr lang="hr-HR" sz="1200"/>
              <a:t>].</a:t>
            </a:r>
          </a:p>
          <a:p>
            <a:endParaRPr lang="hr-HR" sz="1200"/>
          </a:p>
        </p:txBody>
      </p:sp>
      <p:pic>
        <p:nvPicPr>
          <p:cNvPr id="2"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145709"/>
            <a:ext cx="3329588" cy="4618012"/>
          </a:xfrm>
          <a:prstGeom prst="rect">
            <a:avLst/>
          </a:prstGeom>
        </p:spPr>
      </p:pic>
    </p:spTree>
    <p:extLst>
      <p:ext uri="{BB962C8B-B14F-4D97-AF65-F5344CB8AC3E}">
        <p14:creationId xmlns:p14="http://schemas.microsoft.com/office/powerpoint/2010/main" val="35386698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5128909" y="190689"/>
            <a:ext cx="3024336" cy="800219"/>
          </a:xfrm>
          <a:prstGeom prst="rect">
            <a:avLst/>
          </a:prstGeom>
          <a:noFill/>
        </p:spPr>
        <p:txBody>
          <a:bodyPr wrap="square" rtlCol="0">
            <a:spAutoFit/>
          </a:bodyPr>
          <a:lstStyle/>
          <a:p>
            <a:r>
              <a:rPr lang="hr-HR" sz="1400" err="1"/>
              <a:t>Valturius</a:t>
            </a:r>
            <a:r>
              <a:rPr lang="hr-HR" sz="1400"/>
              <a:t>, R., </a:t>
            </a:r>
            <a:r>
              <a:rPr lang="hr-HR" sz="1400" err="1"/>
              <a:t>1483</a:t>
            </a:r>
            <a:r>
              <a:rPr lang="hr-HR" sz="1400"/>
              <a:t>. </a:t>
            </a:r>
            <a:r>
              <a:rPr lang="hr-HR" sz="1400" i="1"/>
              <a:t>De </a:t>
            </a:r>
            <a:r>
              <a:rPr lang="hr-HR" sz="1400" i="1" err="1"/>
              <a:t>Re</a:t>
            </a:r>
            <a:r>
              <a:rPr lang="hr-HR" sz="1400" i="1"/>
              <a:t> </a:t>
            </a:r>
            <a:r>
              <a:rPr lang="hr-HR" sz="1400" i="1" err="1"/>
              <a:t>Militari</a:t>
            </a:r>
            <a:r>
              <a:rPr lang="hr-HR" sz="1400"/>
              <a:t>, </a:t>
            </a:r>
            <a:r>
              <a:rPr lang="hr-HR" sz="1400" err="1"/>
              <a:t>Veronae</a:t>
            </a:r>
            <a:r>
              <a:rPr lang="hr-HR" sz="1400"/>
              <a:t>: </a:t>
            </a:r>
            <a:r>
              <a:rPr lang="hr-HR" sz="1400" err="1"/>
              <a:t>Boninus</a:t>
            </a:r>
            <a:r>
              <a:rPr lang="hr-HR" sz="1400"/>
              <a:t> de </a:t>
            </a:r>
            <a:r>
              <a:rPr lang="hr-HR" sz="1400" err="1"/>
              <a:t>Boninis</a:t>
            </a:r>
            <a:r>
              <a:rPr lang="hr-HR" sz="1400"/>
              <a:t>.</a:t>
            </a:r>
          </a:p>
          <a:p>
            <a:endParaRPr lang="hr-HR"/>
          </a:p>
        </p:txBody>
      </p:sp>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4138" y="980728"/>
            <a:ext cx="3572318" cy="5151142"/>
          </a:xfrm>
          <a:prstGeom prst="rect">
            <a:avLst/>
          </a:prstGeom>
        </p:spPr>
      </p:pic>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203265"/>
            <a:ext cx="3453170" cy="4730370"/>
          </a:xfrm>
          <a:prstGeom prst="rect">
            <a:avLst/>
          </a:prstGeom>
        </p:spPr>
      </p:pic>
      <p:sp>
        <p:nvSpPr>
          <p:cNvPr id="6" name="TekstniOkvir 5"/>
          <p:cNvSpPr txBox="1"/>
          <p:nvPr/>
        </p:nvSpPr>
        <p:spPr>
          <a:xfrm>
            <a:off x="323074" y="5157192"/>
            <a:ext cx="3237146" cy="1292662"/>
          </a:xfrm>
          <a:prstGeom prst="rect">
            <a:avLst/>
          </a:prstGeom>
          <a:noFill/>
        </p:spPr>
        <p:txBody>
          <a:bodyPr wrap="square" rtlCol="0">
            <a:spAutoFit/>
          </a:bodyPr>
          <a:lstStyle/>
          <a:p>
            <a:r>
              <a:rPr lang="hr-HR" sz="1400"/>
              <a:t>Cicero, </a:t>
            </a:r>
            <a:r>
              <a:rPr lang="hr-HR" sz="1400" err="1"/>
              <a:t>M.T</a:t>
            </a:r>
            <a:r>
              <a:rPr lang="hr-HR" sz="1400"/>
              <a:t>., </a:t>
            </a:r>
            <a:r>
              <a:rPr lang="hr-HR" sz="1400" err="1"/>
              <a:t>14</a:t>
            </a:r>
            <a:r>
              <a:rPr lang="hr-HR" sz="1400"/>
              <a:t>. </a:t>
            </a:r>
            <a:r>
              <a:rPr lang="hr-HR" sz="1400" i="1" err="1"/>
              <a:t>Epistolae</a:t>
            </a:r>
            <a:r>
              <a:rPr lang="hr-HR" sz="1400" i="1"/>
              <a:t> Ad </a:t>
            </a:r>
            <a:r>
              <a:rPr lang="hr-HR" sz="1400" i="1" err="1"/>
              <a:t>Familiares</a:t>
            </a:r>
            <a:r>
              <a:rPr lang="hr-HR" sz="1400" i="1"/>
              <a:t>. </a:t>
            </a:r>
            <a:r>
              <a:rPr lang="hr-HR" sz="1400" i="1" err="1"/>
              <a:t>Cum</a:t>
            </a:r>
            <a:r>
              <a:rPr lang="hr-HR" sz="1400" i="1"/>
              <a:t> </a:t>
            </a:r>
            <a:r>
              <a:rPr lang="hr-HR" sz="1400" i="1" err="1"/>
              <a:t>Comm</a:t>
            </a:r>
            <a:r>
              <a:rPr lang="hr-HR" sz="1400" i="1"/>
              <a:t>. </a:t>
            </a:r>
            <a:r>
              <a:rPr lang="hr-HR" sz="1400" i="1" err="1"/>
              <a:t>Hubertini</a:t>
            </a:r>
            <a:r>
              <a:rPr lang="hr-HR" sz="1400" i="1"/>
              <a:t> </a:t>
            </a:r>
            <a:r>
              <a:rPr lang="hr-HR" sz="1400" i="1" err="1"/>
              <a:t>Clerici</a:t>
            </a:r>
            <a:r>
              <a:rPr lang="hr-HR" sz="1400"/>
              <a:t>, </a:t>
            </a:r>
            <a:r>
              <a:rPr lang="hr-HR" sz="1400" err="1"/>
              <a:t>Venetiis</a:t>
            </a:r>
            <a:r>
              <a:rPr lang="hr-HR" sz="1400"/>
              <a:t>: </a:t>
            </a:r>
            <a:r>
              <a:rPr lang="hr-HR" sz="1400" err="1"/>
              <a:t>Andreas</a:t>
            </a:r>
            <a:r>
              <a:rPr lang="hr-HR" sz="1400"/>
              <a:t> de </a:t>
            </a:r>
            <a:r>
              <a:rPr lang="hr-HR" sz="1400" err="1"/>
              <a:t>Palthascichis</a:t>
            </a:r>
            <a:r>
              <a:rPr lang="hr-HR"/>
              <a:t>.</a:t>
            </a:r>
          </a:p>
          <a:p>
            <a:endParaRPr lang="hr-HR"/>
          </a:p>
        </p:txBody>
      </p:sp>
    </p:spTree>
    <p:extLst>
      <p:ext uri="{BB962C8B-B14F-4D97-AF65-F5344CB8AC3E}">
        <p14:creationId xmlns:p14="http://schemas.microsoft.com/office/powerpoint/2010/main" val="22074765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0032" y="1124744"/>
            <a:ext cx="3600400" cy="5081722"/>
          </a:xfrm>
          <a:prstGeom prst="rect">
            <a:avLst/>
          </a:prstGeom>
        </p:spPr>
      </p:pic>
      <p:sp>
        <p:nvSpPr>
          <p:cNvPr id="4" name="TekstniOkvir 3"/>
          <p:cNvSpPr txBox="1"/>
          <p:nvPr/>
        </p:nvSpPr>
        <p:spPr>
          <a:xfrm>
            <a:off x="4860032" y="404664"/>
            <a:ext cx="3600400" cy="523220"/>
          </a:xfrm>
          <a:prstGeom prst="rect">
            <a:avLst/>
          </a:prstGeom>
          <a:noFill/>
        </p:spPr>
        <p:txBody>
          <a:bodyPr wrap="square" rtlCol="0">
            <a:spAutoFit/>
          </a:bodyPr>
          <a:lstStyle/>
          <a:p>
            <a:r>
              <a:rPr lang="hr-HR" sz="1400" err="1"/>
              <a:t>Gellius</a:t>
            </a:r>
            <a:r>
              <a:rPr lang="hr-HR" sz="1400"/>
              <a:t>, A., </a:t>
            </a:r>
            <a:r>
              <a:rPr lang="hr-HR" sz="1400" err="1"/>
              <a:t>1477</a:t>
            </a:r>
            <a:r>
              <a:rPr lang="hr-HR" sz="1400"/>
              <a:t>. </a:t>
            </a:r>
            <a:r>
              <a:rPr lang="hr-HR" sz="1400" i="1" err="1"/>
              <a:t>Noctes</a:t>
            </a:r>
            <a:r>
              <a:rPr lang="hr-HR" sz="1400" i="1"/>
              <a:t> </a:t>
            </a:r>
            <a:r>
              <a:rPr lang="hr-HR" sz="1400" i="1" err="1"/>
              <a:t>Atticae</a:t>
            </a:r>
            <a:r>
              <a:rPr lang="hr-HR" sz="1400"/>
              <a:t>, </a:t>
            </a:r>
            <a:r>
              <a:rPr lang="hr-HR" sz="1400" err="1"/>
              <a:t>Venetiis</a:t>
            </a:r>
            <a:r>
              <a:rPr lang="hr-HR" sz="1400"/>
              <a:t>: </a:t>
            </a:r>
            <a:r>
              <a:rPr lang="hr-HR" sz="1400" err="1"/>
              <a:t>Andreas</a:t>
            </a:r>
            <a:r>
              <a:rPr lang="hr-HR" sz="1400"/>
              <a:t> </a:t>
            </a:r>
            <a:r>
              <a:rPr lang="hr-HR" sz="1400" err="1"/>
              <a:t>Jacobi</a:t>
            </a:r>
            <a:r>
              <a:rPr lang="hr-HR" sz="1400"/>
              <a:t> </a:t>
            </a:r>
            <a:r>
              <a:rPr lang="hr-HR" sz="1400" err="1"/>
              <a:t>Catharensis</a:t>
            </a:r>
            <a:r>
              <a:rPr lang="hr-HR" sz="1400"/>
              <a:t>.</a:t>
            </a:r>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19" y="188640"/>
            <a:ext cx="3528393" cy="4742463"/>
          </a:xfrm>
          <a:prstGeom prst="rect">
            <a:avLst/>
          </a:prstGeom>
        </p:spPr>
      </p:pic>
      <p:sp>
        <p:nvSpPr>
          <p:cNvPr id="6" name="TekstniOkvir 5"/>
          <p:cNvSpPr txBox="1"/>
          <p:nvPr/>
        </p:nvSpPr>
        <p:spPr>
          <a:xfrm>
            <a:off x="251519" y="5005322"/>
            <a:ext cx="3672408" cy="1231106"/>
          </a:xfrm>
          <a:prstGeom prst="rect">
            <a:avLst/>
          </a:prstGeom>
          <a:noFill/>
        </p:spPr>
        <p:txBody>
          <a:bodyPr wrap="square" rtlCol="0">
            <a:spAutoFit/>
          </a:bodyPr>
          <a:lstStyle/>
          <a:p>
            <a:r>
              <a:rPr lang="hr-HR" sz="1400" err="1"/>
              <a:t>Tortelli</a:t>
            </a:r>
            <a:r>
              <a:rPr lang="hr-HR" sz="1400"/>
              <a:t>, G., </a:t>
            </a:r>
            <a:r>
              <a:rPr lang="hr-HR" sz="1400" err="1"/>
              <a:t>15</a:t>
            </a:r>
            <a:r>
              <a:rPr lang="hr-HR" sz="1400"/>
              <a:t>. </a:t>
            </a:r>
            <a:r>
              <a:rPr lang="hr-HR" sz="1400" i="1" err="1"/>
              <a:t>Orthographia</a:t>
            </a:r>
            <a:r>
              <a:rPr lang="hr-HR" sz="1400" i="1"/>
              <a:t> </a:t>
            </a:r>
            <a:r>
              <a:rPr lang="hr-HR" sz="1400" i="1" err="1"/>
              <a:t>Dictionum</a:t>
            </a:r>
            <a:r>
              <a:rPr lang="hr-HR" sz="1400" i="1"/>
              <a:t> E </a:t>
            </a:r>
            <a:r>
              <a:rPr lang="hr-HR" sz="1400" i="1" err="1"/>
              <a:t>Graecis</a:t>
            </a:r>
            <a:r>
              <a:rPr lang="hr-HR" sz="1400" i="1"/>
              <a:t> </a:t>
            </a:r>
            <a:r>
              <a:rPr lang="hr-HR" sz="1400" i="1" err="1"/>
              <a:t>Tractarum</a:t>
            </a:r>
            <a:r>
              <a:rPr lang="hr-HR" sz="1400" i="1"/>
              <a:t>. </a:t>
            </a:r>
            <a:r>
              <a:rPr lang="hr-HR" sz="1400" i="1" err="1"/>
              <a:t>Ed</a:t>
            </a:r>
            <a:r>
              <a:rPr lang="hr-HR" sz="1400" i="1"/>
              <a:t>. </a:t>
            </a:r>
            <a:r>
              <a:rPr lang="hr-HR" sz="1400" i="1" err="1"/>
              <a:t>Hieronymus</a:t>
            </a:r>
            <a:r>
              <a:rPr lang="hr-HR" sz="1400" i="1"/>
              <a:t> </a:t>
            </a:r>
            <a:r>
              <a:rPr lang="hr-HR" sz="1400" i="1" err="1"/>
              <a:t>Bononius</a:t>
            </a:r>
            <a:r>
              <a:rPr lang="hr-HR" sz="1400"/>
              <a:t>, </a:t>
            </a:r>
            <a:r>
              <a:rPr lang="hr-HR" sz="1400" err="1"/>
              <a:t>Venetiis</a:t>
            </a:r>
            <a:r>
              <a:rPr lang="hr-HR" sz="1400"/>
              <a:t>: </a:t>
            </a:r>
            <a:r>
              <a:rPr lang="hr-HR" sz="1400" err="1"/>
              <a:t>Andreas</a:t>
            </a:r>
            <a:r>
              <a:rPr lang="hr-HR" sz="1400"/>
              <a:t> de </a:t>
            </a:r>
            <a:r>
              <a:rPr lang="hr-HR" sz="1400" err="1"/>
              <a:t>Paltasichis</a:t>
            </a:r>
            <a:r>
              <a:rPr lang="hr-HR" sz="1400"/>
              <a:t> </a:t>
            </a:r>
            <a:r>
              <a:rPr lang="hr-HR" sz="1400" err="1"/>
              <a:t>Catharensis</a:t>
            </a:r>
            <a:r>
              <a:rPr lang="hr-HR" sz="1400"/>
              <a:t>.</a:t>
            </a:r>
          </a:p>
          <a:p>
            <a:endParaRPr lang="hr-HR"/>
          </a:p>
        </p:txBody>
      </p:sp>
    </p:spTree>
    <p:extLst>
      <p:ext uri="{BB962C8B-B14F-4D97-AF65-F5344CB8AC3E}">
        <p14:creationId xmlns:p14="http://schemas.microsoft.com/office/powerpoint/2010/main" val="1860953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96" y="1643050"/>
            <a:ext cx="3279204" cy="4231232"/>
          </a:xfrm>
          <a:prstGeom prst="rect">
            <a:avLst/>
          </a:prstGeom>
        </p:spPr>
      </p:pic>
      <p:sp>
        <p:nvSpPr>
          <p:cNvPr id="4" name="TekstniOkvir 3"/>
          <p:cNvSpPr txBox="1"/>
          <p:nvPr/>
        </p:nvSpPr>
        <p:spPr>
          <a:xfrm>
            <a:off x="323528" y="332656"/>
            <a:ext cx="4177034" cy="1446550"/>
          </a:xfrm>
          <a:prstGeom prst="rect">
            <a:avLst/>
          </a:prstGeom>
          <a:noFill/>
        </p:spPr>
        <p:txBody>
          <a:bodyPr wrap="square" rtlCol="0">
            <a:spAutoFit/>
          </a:bodyPr>
          <a:lstStyle/>
          <a:p>
            <a:r>
              <a:rPr lang="hr-HR" sz="1400" err="1"/>
              <a:t>Anon</a:t>
            </a:r>
            <a:r>
              <a:rPr lang="hr-HR" sz="1400"/>
              <a:t>, </a:t>
            </a:r>
            <a:r>
              <a:rPr lang="hr-HR" sz="1400" err="1"/>
              <a:t>1484</a:t>
            </a:r>
            <a:r>
              <a:rPr lang="hr-HR" sz="1400"/>
              <a:t>. </a:t>
            </a:r>
            <a:r>
              <a:rPr lang="hr-HR" sz="1400" i="1" err="1"/>
              <a:t>Biblia</a:t>
            </a:r>
            <a:r>
              <a:rPr lang="hr-HR" sz="1400" i="1"/>
              <a:t>. </a:t>
            </a:r>
            <a:r>
              <a:rPr lang="hr-HR" sz="1400" i="1" err="1"/>
              <a:t>Trad</a:t>
            </a:r>
            <a:r>
              <a:rPr lang="hr-HR" sz="1400" i="1"/>
              <a:t>. </a:t>
            </a:r>
            <a:r>
              <a:rPr lang="hr-HR" sz="1400" i="1" err="1"/>
              <a:t>Di</a:t>
            </a:r>
            <a:r>
              <a:rPr lang="hr-HR" sz="1400" i="1"/>
              <a:t> </a:t>
            </a:r>
            <a:r>
              <a:rPr lang="hr-HR" sz="1400" i="1" err="1"/>
              <a:t>Niccolo</a:t>
            </a:r>
            <a:r>
              <a:rPr lang="hr-HR" sz="1400" i="1"/>
              <a:t> </a:t>
            </a:r>
            <a:r>
              <a:rPr lang="hr-HR" sz="1400" i="1" err="1"/>
              <a:t>Malermi</a:t>
            </a:r>
            <a:r>
              <a:rPr lang="hr-HR" sz="1400" i="1"/>
              <a:t>. </a:t>
            </a:r>
            <a:r>
              <a:rPr lang="hr-HR" sz="1400" i="1" err="1"/>
              <a:t>Acc</a:t>
            </a:r>
            <a:r>
              <a:rPr lang="hr-HR" sz="1400" i="1"/>
              <a:t>. </a:t>
            </a:r>
            <a:r>
              <a:rPr lang="hr-HR" sz="1400" i="1" err="1"/>
              <a:t>Aristeas</a:t>
            </a:r>
            <a:r>
              <a:rPr lang="hr-HR" sz="1400" i="1"/>
              <a:t>: Ad </a:t>
            </a:r>
            <a:r>
              <a:rPr lang="hr-HR" sz="1400" i="1" err="1"/>
              <a:t>Philocratem</a:t>
            </a:r>
            <a:r>
              <a:rPr lang="hr-HR" sz="1400" i="1"/>
              <a:t> De </a:t>
            </a:r>
            <a:r>
              <a:rPr lang="hr-HR" sz="1400" i="1" err="1"/>
              <a:t>LXX</a:t>
            </a:r>
            <a:r>
              <a:rPr lang="hr-HR" sz="1400" i="1"/>
              <a:t> </a:t>
            </a:r>
            <a:r>
              <a:rPr lang="hr-HR" sz="1400" i="1" err="1"/>
              <a:t>Interpretibus</a:t>
            </a:r>
            <a:r>
              <a:rPr lang="hr-HR" sz="1400" i="1"/>
              <a:t> (</a:t>
            </a:r>
            <a:r>
              <a:rPr lang="hr-HR" sz="1400" i="1" err="1"/>
              <a:t>trad</a:t>
            </a:r>
            <a:r>
              <a:rPr lang="hr-HR" sz="1400" i="1"/>
              <a:t>. </a:t>
            </a:r>
            <a:r>
              <a:rPr lang="hr-HR" sz="1400" i="1" err="1"/>
              <a:t>Di</a:t>
            </a:r>
            <a:r>
              <a:rPr lang="hr-HR" sz="1400" i="1"/>
              <a:t> </a:t>
            </a:r>
            <a:r>
              <a:rPr lang="hr-HR" sz="1400" i="1" err="1"/>
              <a:t>Bartolomeo</a:t>
            </a:r>
            <a:r>
              <a:rPr lang="hr-HR" sz="1400" i="1"/>
              <a:t> </a:t>
            </a:r>
            <a:r>
              <a:rPr lang="hr-HR" sz="1400" i="1" err="1"/>
              <a:t>Pontio</a:t>
            </a:r>
            <a:r>
              <a:rPr lang="hr-HR" sz="1400" i="1"/>
              <a:t>). </a:t>
            </a:r>
            <a:r>
              <a:rPr lang="hr-HR" sz="1400" i="1" err="1"/>
              <a:t>Leggenda</a:t>
            </a:r>
            <a:r>
              <a:rPr lang="hr-HR" sz="1400" i="1"/>
              <a:t> </a:t>
            </a:r>
            <a:r>
              <a:rPr lang="hr-HR" sz="1400" i="1" err="1"/>
              <a:t>Di</a:t>
            </a:r>
            <a:r>
              <a:rPr lang="hr-HR" sz="1400" i="1"/>
              <a:t> San </a:t>
            </a:r>
            <a:r>
              <a:rPr lang="hr-HR" sz="1400" i="1" err="1"/>
              <a:t>Giuseppe</a:t>
            </a:r>
            <a:r>
              <a:rPr lang="hr-HR" sz="1400"/>
              <a:t>, </a:t>
            </a:r>
            <a:r>
              <a:rPr lang="hr-HR" sz="1400" err="1"/>
              <a:t>Venetiis</a:t>
            </a:r>
            <a:r>
              <a:rPr lang="hr-HR" sz="1400"/>
              <a:t>: </a:t>
            </a:r>
            <a:r>
              <a:rPr lang="hr-HR" sz="1400" err="1"/>
              <a:t>Andrea</a:t>
            </a:r>
            <a:r>
              <a:rPr lang="hr-HR" sz="1400"/>
              <a:t> </a:t>
            </a:r>
            <a:r>
              <a:rPr lang="hr-HR" sz="1400" err="1"/>
              <a:t>Paltasichis</a:t>
            </a:r>
            <a:r>
              <a:rPr lang="hr-HR" sz="1400"/>
              <a:t> de </a:t>
            </a:r>
            <a:r>
              <a:rPr lang="hr-HR" sz="1400" err="1"/>
              <a:t>Cataro</a:t>
            </a:r>
            <a:r>
              <a:rPr lang="hr-HR" sz="1400"/>
              <a:t>.</a:t>
            </a:r>
          </a:p>
          <a:p>
            <a:endParaRPr lang="hr-HR"/>
          </a:p>
        </p:txBody>
      </p:sp>
      <p:pic>
        <p:nvPicPr>
          <p:cNvPr id="7"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90126" y="514120"/>
            <a:ext cx="3471826" cy="4772268"/>
          </a:xfrm>
          <a:prstGeom prst="rect">
            <a:avLst/>
          </a:prstGeom>
        </p:spPr>
      </p:pic>
      <p:sp>
        <p:nvSpPr>
          <p:cNvPr id="8" name="TextBox 7"/>
          <p:cNvSpPr txBox="1"/>
          <p:nvPr/>
        </p:nvSpPr>
        <p:spPr>
          <a:xfrm>
            <a:off x="4786314" y="5357826"/>
            <a:ext cx="3714776" cy="1231106"/>
          </a:xfrm>
          <a:prstGeom prst="rect">
            <a:avLst/>
          </a:prstGeom>
          <a:noFill/>
        </p:spPr>
        <p:txBody>
          <a:bodyPr wrap="square" rtlCol="0">
            <a:spAutoFit/>
          </a:bodyPr>
          <a:lstStyle/>
          <a:p>
            <a:r>
              <a:rPr lang="hr-HR" sz="1400" smtClean="0"/>
              <a:t>Blondus, F., 1482. </a:t>
            </a:r>
            <a:r>
              <a:rPr lang="hr-HR" sz="1400" i="1" smtClean="0"/>
              <a:t>Roma Instaurata. Add. De Origine Et Gestis Venetorum. Italia Illustrata. P. I-II</a:t>
            </a:r>
            <a:r>
              <a:rPr lang="hr-HR" sz="1400" smtClean="0"/>
              <a:t>, Veronae: Boninus de Boninis.</a:t>
            </a:r>
          </a:p>
          <a:p>
            <a:endParaRPr lang="hr-HR"/>
          </a:p>
        </p:txBody>
      </p:sp>
    </p:spTree>
    <p:extLst>
      <p:ext uri="{BB962C8B-B14F-4D97-AF65-F5344CB8AC3E}">
        <p14:creationId xmlns:p14="http://schemas.microsoft.com/office/powerpoint/2010/main" val="3106654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96" y="214290"/>
            <a:ext cx="3530688" cy="4910554"/>
          </a:xfrm>
          <a:prstGeom prst="rect">
            <a:avLst/>
          </a:prstGeom>
        </p:spPr>
      </p:pic>
      <p:sp>
        <p:nvSpPr>
          <p:cNvPr id="4" name="TextBox 3"/>
          <p:cNvSpPr txBox="1"/>
          <p:nvPr/>
        </p:nvSpPr>
        <p:spPr>
          <a:xfrm>
            <a:off x="428596" y="5143512"/>
            <a:ext cx="4030352" cy="800219"/>
          </a:xfrm>
          <a:prstGeom prst="rect">
            <a:avLst/>
          </a:prstGeom>
          <a:noFill/>
        </p:spPr>
        <p:txBody>
          <a:bodyPr wrap="square" rtlCol="0">
            <a:spAutoFit/>
          </a:bodyPr>
          <a:lstStyle/>
          <a:p>
            <a:r>
              <a:rPr lang="hr-HR" sz="1400" smtClean="0"/>
              <a:t>Albert von Sachsen, 1487. </a:t>
            </a:r>
            <a:r>
              <a:rPr lang="hr-HR" sz="1400" i="1" smtClean="0"/>
              <a:t>De Proportionibus</a:t>
            </a:r>
            <a:r>
              <a:rPr lang="hr-HR" sz="1400" smtClean="0"/>
              <a:t>, Venetiis: Andreas Catharensis [i. e. Paltašić].</a:t>
            </a:r>
          </a:p>
          <a:p>
            <a:endParaRPr lang="hr-HR"/>
          </a:p>
        </p:txBody>
      </p:sp>
      <p:pic>
        <p:nvPicPr>
          <p:cNvPr id="5" name="Slika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2066" y="1357298"/>
            <a:ext cx="3466710" cy="5002468"/>
          </a:xfrm>
          <a:prstGeom prst="rect">
            <a:avLst/>
          </a:prstGeom>
        </p:spPr>
      </p:pic>
      <p:sp>
        <p:nvSpPr>
          <p:cNvPr id="6" name="TextBox 5"/>
          <p:cNvSpPr txBox="1"/>
          <p:nvPr/>
        </p:nvSpPr>
        <p:spPr>
          <a:xfrm>
            <a:off x="5072066" y="142852"/>
            <a:ext cx="3714714" cy="1169551"/>
          </a:xfrm>
          <a:prstGeom prst="rect">
            <a:avLst/>
          </a:prstGeom>
          <a:noFill/>
        </p:spPr>
        <p:txBody>
          <a:bodyPr wrap="square" rtlCol="0">
            <a:spAutoFit/>
          </a:bodyPr>
          <a:lstStyle/>
          <a:p>
            <a:r>
              <a:rPr lang="hr-HR" sz="1400" smtClean="0"/>
              <a:t>Officium beate Marie virginis : ad usum Romane ecclesie. Impresum Impressum Lugduni : expe[n]sis Bonini de Boninis dalmatini [!], anno d[omi]ni 1500, die 26. Augusti.</a:t>
            </a:r>
            <a:endParaRPr lang="hr-HR" sz="1400"/>
          </a:p>
        </p:txBody>
      </p:sp>
    </p:spTree>
    <p:extLst>
      <p:ext uri="{BB962C8B-B14F-4D97-AF65-F5344CB8AC3E}">
        <p14:creationId xmlns:p14="http://schemas.microsoft.com/office/powerpoint/2010/main" val="3116205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hr-HR" b="1" smtClean="0">
                <a:solidFill>
                  <a:schemeClr val="tx2">
                    <a:lumMod val="40000"/>
                    <a:lumOff val="60000"/>
                  </a:schemeClr>
                </a:solidFill>
                <a:latin typeface="Bookman Old Style" pitchFamily="18" charset="0"/>
              </a:rPr>
              <a:t>Korištenje? Kome je zbirka namijenjena?</a:t>
            </a:r>
            <a:endParaRPr lang="hr-HR" b="1">
              <a:solidFill>
                <a:schemeClr val="tx2">
                  <a:lumMod val="40000"/>
                  <a:lumOff val="60000"/>
                </a:schemeClr>
              </a:solidFill>
              <a:latin typeface="Bookman Old Style" pitchFamily="18" charset="0"/>
            </a:endParaRPr>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739" t="7708" b="17958"/>
          <a:stretch/>
        </p:blipFill>
        <p:spPr bwMode="auto">
          <a:xfrm>
            <a:off x="113964" y="1628800"/>
            <a:ext cx="8856984" cy="510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577" y="4941168"/>
            <a:ext cx="279315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19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915816" y="4581128"/>
            <a:ext cx="6054703" cy="1667272"/>
          </a:xfrm>
        </p:spPr>
        <p:txBody>
          <a:bodyPr>
            <a:normAutofit fontScale="90000"/>
          </a:bodyPr>
          <a:lstStyle/>
          <a:p>
            <a:pPr lvl="0"/>
            <a:r>
              <a:rPr lang="hr-HR" i="0" u="none" strike="noStrike" baseline="0" smtClean="0">
                <a:solidFill>
                  <a:schemeClr val="tx1"/>
                </a:solidFill>
                <a:latin typeface="Bookman Old Style" pitchFamily="18" charset="0"/>
              </a:rPr>
              <a:t/>
            </a:r>
            <a:br>
              <a:rPr lang="hr-HR" i="0" u="none" strike="noStrike" baseline="0" smtClean="0">
                <a:solidFill>
                  <a:schemeClr val="tx1"/>
                </a:solidFill>
                <a:latin typeface="Bookman Old Style" pitchFamily="18" charset="0"/>
              </a:rPr>
            </a:br>
            <a:r>
              <a:rPr lang="hr-HR" sz="2200" smtClean="0">
                <a:solidFill>
                  <a:schemeClr val="accent3"/>
                </a:solidFill>
                <a:latin typeface="Bookman Old Style" pitchFamily="18" charset="0"/>
              </a:rPr>
              <a:t>Vatikanska knjižnica (8900 inkunabula, 4. zbirka </a:t>
            </a:r>
            <a:r>
              <a:rPr lang="hr-HR" sz="2200" err="1" smtClean="0">
                <a:solidFill>
                  <a:schemeClr val="accent3"/>
                </a:solidFill>
                <a:latin typeface="Bookman Old Style" pitchFamily="18" charset="0"/>
              </a:rPr>
              <a:t>ink</a:t>
            </a:r>
            <a:r>
              <a:rPr lang="hr-HR" sz="2200" smtClean="0">
                <a:solidFill>
                  <a:schemeClr val="accent3"/>
                </a:solidFill>
                <a:latin typeface="Bookman Old Style" pitchFamily="18" charset="0"/>
              </a:rPr>
              <a:t>. na svijetu) i </a:t>
            </a:r>
            <a:r>
              <a:rPr lang="hr-HR" sz="2200" err="1" smtClean="0">
                <a:solidFill>
                  <a:schemeClr val="accent3"/>
                </a:solidFill>
                <a:latin typeface="Bookman Old Style" pitchFamily="18" charset="0"/>
              </a:rPr>
              <a:t>Bodleian</a:t>
            </a:r>
            <a:r>
              <a:rPr lang="hr-HR" sz="2200" smtClean="0">
                <a:solidFill>
                  <a:schemeClr val="accent3"/>
                </a:solidFill>
                <a:latin typeface="Bookman Old Style" pitchFamily="18" charset="0"/>
              </a:rPr>
              <a:t> </a:t>
            </a:r>
            <a:r>
              <a:rPr lang="hr-HR" sz="2200" err="1" smtClean="0">
                <a:solidFill>
                  <a:schemeClr val="accent3"/>
                </a:solidFill>
                <a:latin typeface="Bookman Old Style" pitchFamily="18" charset="0"/>
              </a:rPr>
              <a:t>Library</a:t>
            </a:r>
            <a:r>
              <a:rPr lang="hr-HR" sz="2200" smtClean="0">
                <a:solidFill>
                  <a:schemeClr val="accent3"/>
                </a:solidFill>
                <a:latin typeface="Bookman Old Style" pitchFamily="18" charset="0"/>
              </a:rPr>
              <a:t> </a:t>
            </a:r>
            <a:r>
              <a:rPr lang="hr-HR" sz="2200" err="1" smtClean="0">
                <a:solidFill>
                  <a:schemeClr val="accent3"/>
                </a:solidFill>
                <a:latin typeface="Bookman Old Style" pitchFamily="18" charset="0"/>
              </a:rPr>
              <a:t>Oxford</a:t>
            </a:r>
            <a:r>
              <a:rPr lang="hr-HR" sz="2200" smtClean="0">
                <a:solidFill>
                  <a:schemeClr val="accent3"/>
                </a:solidFill>
                <a:latin typeface="Bookman Old Style" pitchFamily="18" charset="0"/>
              </a:rPr>
              <a:t> </a:t>
            </a:r>
            <a:r>
              <a:rPr lang="hr-HR" sz="2200">
                <a:solidFill>
                  <a:schemeClr val="accent3"/>
                </a:solidFill>
                <a:latin typeface="Bookman Old Style" pitchFamily="18" charset="0"/>
              </a:rPr>
              <a:t>objavili </a:t>
            </a:r>
            <a:r>
              <a:rPr lang="hr-HR" sz="2200" smtClean="0">
                <a:solidFill>
                  <a:schemeClr val="accent3"/>
                </a:solidFill>
                <a:latin typeface="Bookman Old Style" pitchFamily="18" charset="0"/>
              </a:rPr>
              <a:t>su petogodišnji </a:t>
            </a:r>
            <a:r>
              <a:rPr lang="hr-HR" sz="2200">
                <a:solidFill>
                  <a:schemeClr val="accent3"/>
                </a:solidFill>
                <a:latin typeface="Bookman Old Style" pitchFamily="18" charset="0"/>
              </a:rPr>
              <a:t>projekt digitalizacije rukopisa i </a:t>
            </a:r>
            <a:r>
              <a:rPr lang="hr-HR" sz="2200" smtClean="0">
                <a:solidFill>
                  <a:schemeClr val="accent3"/>
                </a:solidFill>
                <a:latin typeface="Bookman Old Style" pitchFamily="18" charset="0"/>
              </a:rPr>
              <a:t>inkunabula</a:t>
            </a:r>
            <a:r>
              <a:rPr lang="hr-HR" sz="2200">
                <a:solidFill>
                  <a:schemeClr val="accent3"/>
                </a:solidFill>
                <a:latin typeface="Bookman Old Style" pitchFamily="18" charset="0"/>
              </a:rPr>
              <a:t/>
            </a:r>
            <a:br>
              <a:rPr lang="hr-HR" sz="2200">
                <a:solidFill>
                  <a:schemeClr val="accent3"/>
                </a:solidFill>
                <a:latin typeface="Bookman Old Style" pitchFamily="18" charset="0"/>
              </a:rPr>
            </a:br>
            <a:endParaRPr lang="hr-HR" sz="2200" i="0" u="none" strike="noStrike" baseline="0" smtClean="0">
              <a:solidFill>
                <a:schemeClr val="tx1"/>
              </a:solidFill>
              <a:latin typeface="Bookman Old Style" pitchFamily="18" charset="0"/>
            </a:endParaRPr>
          </a:p>
        </p:txBody>
      </p:sp>
      <p:sp>
        <p:nvSpPr>
          <p:cNvPr id="3" name="Rezervirano mjesto teksta 2"/>
          <p:cNvSpPr>
            <a:spLocks noGrp="1"/>
          </p:cNvSpPr>
          <p:nvPr>
            <p:ph type="body" sz="half" idx="2"/>
          </p:nvPr>
        </p:nvSpPr>
        <p:spPr>
          <a:xfrm>
            <a:off x="251520" y="990600"/>
            <a:ext cx="2567880" cy="5257800"/>
          </a:xfrm>
        </p:spPr>
        <p:txBody>
          <a:bodyPr/>
          <a:lstStyle/>
          <a:p>
            <a:pPr lvl="0"/>
            <a:r>
              <a:rPr lang="hr-HR" sz="2000" b="1">
                <a:solidFill>
                  <a:schemeClr val="accent3"/>
                </a:solidFill>
                <a:latin typeface="Bookman Old Style" pitchFamily="18" charset="0"/>
              </a:rPr>
              <a:t>Važnost digitalizacije </a:t>
            </a:r>
            <a:r>
              <a:rPr lang="hr-HR" sz="2000" b="1" smtClean="0">
                <a:solidFill>
                  <a:schemeClr val="accent3"/>
                </a:solidFill>
                <a:latin typeface="Bookman Old Style" pitchFamily="18" charset="0"/>
              </a:rPr>
              <a:t>starih knjiga i rukopisa</a:t>
            </a:r>
            <a:endParaRPr lang="hr-HR" sz="2000" b="1">
              <a:solidFill>
                <a:schemeClr val="accent3"/>
              </a:solidFill>
              <a:latin typeface="Bookman Old Style" pitchFamily="18" charset="0"/>
            </a:endParaRPr>
          </a:p>
          <a:p>
            <a:pPr marR="0" lvl="0" rtl="0"/>
            <a:endParaRPr lang="hr-HR" i="0" u="none" strike="noStrike" baseline="0" smtClean="0">
              <a:solidFill>
                <a:schemeClr val="accent3"/>
              </a:solidFill>
              <a:latin typeface="Bookman Old Style" pitchFamily="18" charset="0"/>
            </a:endParaRPr>
          </a:p>
          <a:p>
            <a:pPr lvl="1"/>
            <a:r>
              <a:rPr lang="hr-HR" sz="1800" smtClean="0"/>
              <a:t>Brzi </a:t>
            </a:r>
            <a:r>
              <a:rPr lang="hr-HR" sz="1800"/>
              <a:t>i kvalitetni pristup što većem broju </a:t>
            </a:r>
            <a:r>
              <a:rPr lang="hr-HR" sz="1800" smtClean="0"/>
              <a:t>korisnika</a:t>
            </a:r>
          </a:p>
          <a:p>
            <a:pPr marL="274320" lvl="1" indent="0">
              <a:buNone/>
            </a:pPr>
            <a:endParaRPr lang="hr-HR" sz="1800"/>
          </a:p>
          <a:p>
            <a:pPr lvl="1"/>
            <a:r>
              <a:rPr lang="hr-HR" sz="1800"/>
              <a:t>Kulturno nasljeđe otvoreno </a:t>
            </a:r>
            <a:r>
              <a:rPr lang="hr-HR" sz="1800" smtClean="0"/>
              <a:t>svima</a:t>
            </a:r>
          </a:p>
          <a:p>
            <a:pPr lvl="1"/>
            <a:endParaRPr lang="hr-HR" sz="1800"/>
          </a:p>
          <a:p>
            <a:pPr lvl="1"/>
            <a:r>
              <a:rPr lang="hr-HR" sz="1800"/>
              <a:t>Zaštita izvornika</a:t>
            </a:r>
          </a:p>
          <a:p>
            <a:pPr marL="0" marR="0" lvl="0" indent="0" rtl="0">
              <a:buNone/>
            </a:pPr>
            <a:endParaRPr lang="hr-HR" i="0" u="none" strike="noStrike" baseline="0" smtClean="0">
              <a:latin typeface="Times New Roman"/>
            </a:endParaRP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74" t="16528" r="13891"/>
          <a:stretch/>
        </p:blipFill>
        <p:spPr bwMode="auto">
          <a:xfrm>
            <a:off x="3154076" y="620688"/>
            <a:ext cx="5816443" cy="41764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Elipsa 3"/>
          <p:cNvSpPr/>
          <p:nvPr/>
        </p:nvSpPr>
        <p:spPr>
          <a:xfrm>
            <a:off x="3154076" y="3068960"/>
            <a:ext cx="3578164" cy="1368152"/>
          </a:xfrm>
          <a:prstGeom prst="ellipse">
            <a:avLst/>
          </a:prstGeom>
          <a:noFill/>
          <a:ln w="19050">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sz="2800"/>
          </a:p>
        </p:txBody>
      </p:sp>
    </p:spTree>
    <p:extLst>
      <p:ext uri="{BB962C8B-B14F-4D97-AF65-F5344CB8AC3E}">
        <p14:creationId xmlns:p14="http://schemas.microsoft.com/office/powerpoint/2010/main" val="8835635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1752" y="116632"/>
            <a:ext cx="8534400" cy="659021"/>
          </a:xfrm>
        </p:spPr>
        <p:txBody>
          <a:bodyPr>
            <a:normAutofit/>
          </a:bodyPr>
          <a:lstStyle/>
          <a:p>
            <a:pPr algn="l"/>
            <a:r>
              <a:rPr lang="hr-HR" b="1" smtClean="0"/>
              <a:t>Kako približiti prvotiske korisnicima?</a:t>
            </a:r>
            <a:endParaRPr lang="hr-HR" b="1"/>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437112"/>
            <a:ext cx="8566150" cy="194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ični oblačić 3"/>
          <p:cNvSpPr/>
          <p:nvPr/>
        </p:nvSpPr>
        <p:spPr>
          <a:xfrm>
            <a:off x="1691681" y="775653"/>
            <a:ext cx="7053982" cy="348295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sz="2800" smtClean="0"/>
              <a:t>                    </a:t>
            </a:r>
            <a:r>
              <a:rPr lang="hr-HR" sz="8800" smtClean="0"/>
              <a:t>?</a:t>
            </a:r>
            <a:endParaRPr lang="hr-HR" sz="8800"/>
          </a:p>
        </p:txBody>
      </p:sp>
      <p:sp>
        <p:nvSpPr>
          <p:cNvPr id="9" name="Elipsa 8"/>
          <p:cNvSpPr/>
          <p:nvPr/>
        </p:nvSpPr>
        <p:spPr>
          <a:xfrm>
            <a:off x="2483768" y="1164275"/>
            <a:ext cx="5616624" cy="270571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r-HR" sz="1400"/>
              <a:t>„Nekada slobodan bijah i brige oslobođen svake </a:t>
            </a:r>
          </a:p>
          <a:p>
            <a:pPr algn="just"/>
            <a:r>
              <a:rPr lang="hr-HR" sz="1400"/>
              <a:t>Ne znam što ću i kako da pomognem sebi </a:t>
            </a:r>
            <a:r>
              <a:rPr lang="hr-HR" sz="1400" b="1"/>
              <a:t>sam, </a:t>
            </a:r>
          </a:p>
          <a:p>
            <a:pPr algn="just"/>
            <a:r>
              <a:rPr lang="hr-HR" sz="1400"/>
              <a:t>Nego ovako se mučim u lance zakona krutog</a:t>
            </a:r>
          </a:p>
          <a:p>
            <a:pPr algn="just"/>
            <a:r>
              <a:rPr lang="hr-HR" sz="1400"/>
              <a:t>Sputan. A </a:t>
            </a:r>
            <a:r>
              <a:rPr lang="hr-HR" sz="1400" err="1"/>
              <a:t>Amore</a:t>
            </a:r>
            <a:r>
              <a:rPr lang="hr-HR" sz="1400"/>
              <a:t>, jao, ukloni taj tobolac svoj! </a:t>
            </a:r>
          </a:p>
          <a:p>
            <a:pPr algn="just"/>
            <a:r>
              <a:rPr lang="hr-HR" sz="1400"/>
              <a:t>Tako ni robu nije pod </a:t>
            </a:r>
            <a:r>
              <a:rPr lang="hr-HR" sz="1400" smtClean="0"/>
              <a:t>zakonom tirana groznog</a:t>
            </a:r>
          </a:p>
          <a:p>
            <a:pPr algn="just"/>
            <a:r>
              <a:rPr lang="hr-HR" sz="1400" smtClean="0"/>
              <a:t>Kao </a:t>
            </a:r>
            <a:r>
              <a:rPr lang="hr-HR" sz="1400"/>
              <a:t>što meni je teško biti tvoj pokorni rob.</a:t>
            </a:r>
          </a:p>
          <a:p>
            <a:pPr algn="just"/>
            <a:r>
              <a:rPr lang="hr-HR" sz="1400"/>
              <a:t>I to s pravom, jer tko za te ne bi i </a:t>
            </a:r>
            <a:r>
              <a:rPr lang="hr-HR" sz="1400" smtClean="0"/>
              <a:t>visoke </a:t>
            </a:r>
            <a:r>
              <a:rPr lang="hr-HR" sz="1400"/>
              <a:t>Alpe </a:t>
            </a:r>
            <a:r>
              <a:rPr lang="hr-HR" sz="1400" smtClean="0"/>
              <a:t>prešao.“ </a:t>
            </a:r>
            <a:r>
              <a:rPr lang="hr-HR" sz="1400"/>
              <a:t>(preveo Nikola Šop)</a:t>
            </a:r>
          </a:p>
          <a:p>
            <a:pPr algn="ctr"/>
            <a:endParaRPr lang="hr-HR"/>
          </a:p>
        </p:txBody>
      </p:sp>
    </p:spTree>
    <p:extLst>
      <p:ext uri="{BB962C8B-B14F-4D97-AF65-F5344CB8AC3E}">
        <p14:creationId xmlns:p14="http://schemas.microsoft.com/office/powerpoint/2010/main" val="184482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Hvala na pozornosti!</a:t>
            </a:r>
            <a:endParaRPr lang="hr-HR"/>
          </a:p>
        </p:txBody>
      </p:sp>
      <p:sp>
        <p:nvSpPr>
          <p:cNvPr id="3" name="Rezervirano mjesto teksta 2"/>
          <p:cNvSpPr>
            <a:spLocks noGrp="1"/>
          </p:cNvSpPr>
          <p:nvPr>
            <p:ph type="body" idx="1"/>
          </p:nvPr>
        </p:nvSpPr>
        <p:spPr>
          <a:xfrm>
            <a:off x="301752" y="2708920"/>
            <a:ext cx="8534400" cy="3414512"/>
          </a:xfrm>
        </p:spPr>
        <p:txBody>
          <a:bodyPr/>
          <a:lstStyle/>
          <a:p>
            <a:pPr marL="0" indent="0" algn="ctr">
              <a:buNone/>
            </a:pPr>
            <a:r>
              <a:rPr lang="hr-HR" err="1" smtClean="0">
                <a:solidFill>
                  <a:schemeClr val="accent5"/>
                </a:solidFill>
              </a:rPr>
              <a:t>ikapec</a:t>
            </a:r>
            <a:r>
              <a:rPr lang="hr-HR" smtClean="0">
                <a:solidFill>
                  <a:schemeClr val="accent5"/>
                </a:solidFill>
              </a:rPr>
              <a:t>@</a:t>
            </a:r>
            <a:r>
              <a:rPr lang="hr-HR" err="1" smtClean="0">
                <a:solidFill>
                  <a:schemeClr val="accent5"/>
                </a:solidFill>
              </a:rPr>
              <a:t>nsk.hr</a:t>
            </a:r>
            <a:endParaRPr lang="hr-HR">
              <a:solidFill>
                <a:schemeClr val="accent5"/>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79" y="335699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200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1124744"/>
            <a:ext cx="2462808" cy="1218456"/>
          </a:xfrm>
        </p:spPr>
        <p:txBody>
          <a:bodyPr/>
          <a:lstStyle/>
          <a:p>
            <a:pPr lvl="0"/>
            <a:r>
              <a:rPr lang="hr-HR" sz="2000" smtClean="0">
                <a:solidFill>
                  <a:schemeClr val="accent3"/>
                </a:solidFill>
                <a:latin typeface="Bookman Old Style" pitchFamily="18" charset="0"/>
              </a:rPr>
              <a:t/>
            </a:r>
            <a:br>
              <a:rPr lang="hr-HR" sz="2000" smtClean="0">
                <a:solidFill>
                  <a:schemeClr val="accent3"/>
                </a:solidFill>
                <a:latin typeface="Bookman Old Style" pitchFamily="18" charset="0"/>
              </a:rPr>
            </a:br>
            <a:r>
              <a:rPr lang="hr-HR" sz="2000" smtClean="0">
                <a:solidFill>
                  <a:schemeClr val="accent3"/>
                </a:solidFill>
                <a:latin typeface="Bookman Old Style" pitchFamily="18" charset="0"/>
              </a:rPr>
              <a:t>Reprezentativne digitalne zbirke prvotisaka u Europi</a:t>
            </a:r>
            <a:r>
              <a:rPr lang="hr-HR" sz="2000">
                <a:solidFill>
                  <a:schemeClr val="accent3"/>
                </a:solidFill>
                <a:latin typeface="Bookman Old Style" pitchFamily="18" charset="0"/>
              </a:rPr>
              <a:t/>
            </a:r>
            <a:br>
              <a:rPr lang="hr-HR" sz="2000">
                <a:solidFill>
                  <a:schemeClr val="accent3"/>
                </a:solidFill>
                <a:latin typeface="Bookman Old Style" pitchFamily="18" charset="0"/>
              </a:rPr>
            </a:br>
            <a:endParaRPr lang="hr-HR" sz="2000"/>
          </a:p>
        </p:txBody>
      </p:sp>
      <p:sp>
        <p:nvSpPr>
          <p:cNvPr id="3" name="Rezervirano mjesto teksta 2"/>
          <p:cNvSpPr>
            <a:spLocks noGrp="1"/>
          </p:cNvSpPr>
          <p:nvPr>
            <p:ph type="body" idx="2"/>
          </p:nvPr>
        </p:nvSpPr>
        <p:spPr>
          <a:xfrm>
            <a:off x="381000" y="2420888"/>
            <a:ext cx="2362200" cy="3705275"/>
          </a:xfrm>
        </p:spPr>
        <p:txBody>
          <a:bodyPr>
            <a:normAutofit/>
          </a:bodyPr>
          <a:lstStyle/>
          <a:p>
            <a:r>
              <a:rPr lang="hr-HR" sz="1200" b="1" err="1">
                <a:solidFill>
                  <a:schemeClr val="tx1"/>
                </a:solidFill>
                <a:latin typeface="Bookman Old Style" pitchFamily="18" charset="0"/>
              </a:rPr>
              <a:t>Verteilte</a:t>
            </a:r>
            <a:r>
              <a:rPr lang="hr-HR" sz="1200" b="1">
                <a:solidFill>
                  <a:schemeClr val="tx1"/>
                </a:solidFill>
                <a:latin typeface="Bookman Old Style" pitchFamily="18" charset="0"/>
              </a:rPr>
              <a:t> </a:t>
            </a:r>
            <a:r>
              <a:rPr lang="hr-HR" sz="1200" b="1" err="1">
                <a:solidFill>
                  <a:schemeClr val="tx1"/>
                </a:solidFill>
                <a:latin typeface="Bookman Old Style" pitchFamily="18" charset="0"/>
              </a:rPr>
              <a:t>Inkunabelbibliothek</a:t>
            </a:r>
            <a:r>
              <a:rPr lang="hr-HR" sz="1200" b="1">
                <a:solidFill>
                  <a:schemeClr val="tx1"/>
                </a:solidFill>
                <a:latin typeface="Bookman Old Style" pitchFamily="18" charset="0"/>
              </a:rPr>
              <a:t> </a:t>
            </a:r>
            <a:r>
              <a:rPr lang="hr-HR" sz="1200">
                <a:solidFill>
                  <a:schemeClr val="tx1"/>
                </a:solidFill>
                <a:latin typeface="Bookman Old Style" pitchFamily="18" charset="0"/>
              </a:rPr>
              <a:t>– zajednička zbirka sveučilišne i gradske knjižnice u </a:t>
            </a:r>
            <a:r>
              <a:rPr lang="hr-HR" sz="1200" smtClean="0">
                <a:solidFill>
                  <a:schemeClr val="tx1"/>
                </a:solidFill>
                <a:latin typeface="Bookman Old Style" pitchFamily="18" charset="0"/>
              </a:rPr>
              <a:t>Kölnu </a:t>
            </a:r>
            <a:r>
              <a:rPr lang="hr-HR" sz="1200">
                <a:solidFill>
                  <a:schemeClr val="tx1"/>
                </a:solidFill>
                <a:latin typeface="Bookman Old Style" pitchFamily="18" charset="0"/>
              </a:rPr>
              <a:t>i  August </a:t>
            </a:r>
            <a:r>
              <a:rPr lang="hr-HR" sz="1200" err="1">
                <a:solidFill>
                  <a:schemeClr val="tx1"/>
                </a:solidFill>
                <a:latin typeface="Bookman Old Style" pitchFamily="18" charset="0"/>
              </a:rPr>
              <a:t>Herzog</a:t>
            </a:r>
            <a:r>
              <a:rPr lang="hr-HR" sz="1200">
                <a:solidFill>
                  <a:schemeClr val="tx1"/>
                </a:solidFill>
                <a:latin typeface="Bookman Old Style" pitchFamily="18" charset="0"/>
              </a:rPr>
              <a:t> biblioteke u </a:t>
            </a:r>
            <a:r>
              <a:rPr lang="hr-HR" sz="1200" smtClean="0">
                <a:solidFill>
                  <a:schemeClr val="tx1"/>
                </a:solidFill>
                <a:latin typeface="Bookman Old Style" pitchFamily="18" charset="0"/>
              </a:rPr>
              <a:t>Wolfenbütellu </a:t>
            </a:r>
            <a:endParaRPr lang="hr-HR" sz="1200" smtClean="0">
              <a:solidFill>
                <a:schemeClr val="tx1"/>
              </a:solidFill>
              <a:latin typeface="Bookman Old Style" pitchFamily="18" charset="0"/>
            </a:endParaRPr>
          </a:p>
          <a:p>
            <a:r>
              <a:rPr lang="hr-HR" sz="1200" b="1" err="1">
                <a:solidFill>
                  <a:schemeClr val="tx1"/>
                </a:solidFill>
                <a:latin typeface="Bookman Old Style" pitchFamily="18" charset="0"/>
              </a:rPr>
              <a:t>Incunabula</a:t>
            </a:r>
            <a:r>
              <a:rPr lang="hr-HR" sz="1200" b="1">
                <a:solidFill>
                  <a:schemeClr val="tx1"/>
                </a:solidFill>
                <a:latin typeface="Bookman Old Style" pitchFamily="18" charset="0"/>
              </a:rPr>
              <a:t> </a:t>
            </a:r>
            <a:r>
              <a:rPr lang="hr-HR" sz="1200" b="1" err="1">
                <a:solidFill>
                  <a:schemeClr val="tx1"/>
                </a:solidFill>
                <a:latin typeface="Bookman Old Style" pitchFamily="18" charset="0"/>
              </a:rPr>
              <a:t>in</a:t>
            </a:r>
            <a:r>
              <a:rPr lang="hr-HR" sz="1200" b="1">
                <a:solidFill>
                  <a:schemeClr val="tx1"/>
                </a:solidFill>
                <a:latin typeface="Bookman Old Style" pitchFamily="18" charset="0"/>
              </a:rPr>
              <a:t> </a:t>
            </a:r>
            <a:r>
              <a:rPr lang="hr-HR" sz="1200" b="1" err="1">
                <a:solidFill>
                  <a:schemeClr val="tx1"/>
                </a:solidFill>
                <a:latin typeface="Bookman Old Style" pitchFamily="18" charset="0"/>
              </a:rPr>
              <a:t>the</a:t>
            </a:r>
            <a:r>
              <a:rPr lang="hr-HR" sz="1200" b="1">
                <a:solidFill>
                  <a:schemeClr val="tx1"/>
                </a:solidFill>
                <a:latin typeface="Bookman Old Style" pitchFamily="18" charset="0"/>
              </a:rPr>
              <a:t> </a:t>
            </a:r>
            <a:r>
              <a:rPr lang="hr-HR" sz="1200" b="1" err="1">
                <a:solidFill>
                  <a:schemeClr val="tx1"/>
                </a:solidFill>
                <a:latin typeface="Bookman Old Style" pitchFamily="18" charset="0"/>
              </a:rPr>
              <a:t>Bavarian</a:t>
            </a:r>
            <a:r>
              <a:rPr lang="hr-HR" sz="1200" b="1">
                <a:solidFill>
                  <a:schemeClr val="tx1"/>
                </a:solidFill>
                <a:latin typeface="Bookman Old Style" pitchFamily="18" charset="0"/>
              </a:rPr>
              <a:t> State </a:t>
            </a:r>
            <a:r>
              <a:rPr lang="hr-HR" sz="1200" b="1" err="1">
                <a:solidFill>
                  <a:schemeClr val="tx1"/>
                </a:solidFill>
                <a:latin typeface="Bookman Old Style" pitchFamily="18" charset="0"/>
              </a:rPr>
              <a:t>Library</a:t>
            </a:r>
            <a:r>
              <a:rPr lang="hr-HR" sz="1200" b="1">
                <a:solidFill>
                  <a:schemeClr val="tx1"/>
                </a:solidFill>
                <a:latin typeface="Bookman Old Style" pitchFamily="18" charset="0"/>
              </a:rPr>
              <a:t> </a:t>
            </a:r>
            <a:endParaRPr lang="hr-HR" sz="1200" b="1" smtClean="0">
              <a:solidFill>
                <a:schemeClr val="tx1"/>
              </a:solidFill>
              <a:latin typeface="Bookman Old Style" pitchFamily="18" charset="0"/>
            </a:endParaRPr>
          </a:p>
          <a:p>
            <a:r>
              <a:rPr lang="hr-HR" sz="1200" b="1">
                <a:solidFill>
                  <a:schemeClr val="tx1"/>
                </a:solidFill>
                <a:latin typeface="Bookman Old Style" pitchFamily="18" charset="0"/>
              </a:rPr>
              <a:t>Španjolska </a:t>
            </a:r>
            <a:r>
              <a:rPr lang="hr-HR" sz="1200" b="1" smtClean="0">
                <a:solidFill>
                  <a:schemeClr val="tx1"/>
                </a:solidFill>
                <a:latin typeface="Bookman Old Style" pitchFamily="18" charset="0"/>
              </a:rPr>
              <a:t>           Nacionalna knjižnica </a:t>
            </a:r>
          </a:p>
          <a:p>
            <a:endParaRPr lang="hr-HR" sz="1200" b="1" smtClean="0">
              <a:solidFill>
                <a:schemeClr val="tx1"/>
              </a:solidFill>
              <a:latin typeface="Bookman Old Style" pitchFamily="18" charset="0"/>
            </a:endParaRPr>
          </a:p>
          <a:p>
            <a:endParaRPr lang="hr-HR" sz="1200">
              <a:latin typeface="Bookman Old Style" pitchFamily="18" charset="0"/>
            </a:endParaRPr>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57" r="24634" b="34277"/>
          <a:stretch/>
        </p:blipFill>
        <p:spPr bwMode="auto">
          <a:xfrm>
            <a:off x="3707904" y="563577"/>
            <a:ext cx="3506461" cy="278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39" t="26569" r="18644" b="3445"/>
          <a:stretch/>
        </p:blipFill>
        <p:spPr bwMode="auto">
          <a:xfrm>
            <a:off x="2963867" y="3377860"/>
            <a:ext cx="4224377" cy="2960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 r="51293" b="41873"/>
          <a:stretch/>
        </p:blipFill>
        <p:spPr bwMode="auto">
          <a:xfrm>
            <a:off x="5652120" y="3493640"/>
            <a:ext cx="3296495" cy="278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603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idx="2"/>
          </p:nvPr>
        </p:nvSpPr>
        <p:spPr>
          <a:xfrm>
            <a:off x="381000" y="980728"/>
            <a:ext cx="2362200" cy="5145435"/>
          </a:xfrm>
        </p:spPr>
        <p:txBody>
          <a:bodyPr>
            <a:normAutofit/>
          </a:bodyPr>
          <a:lstStyle/>
          <a:p>
            <a:pPr marR="0" lvl="0" rtl="0"/>
            <a:r>
              <a:rPr lang="hr-HR" b="1" i="0" u="none" strike="noStrike" baseline="0" smtClean="0">
                <a:solidFill>
                  <a:schemeClr val="tx1"/>
                </a:solidFill>
                <a:latin typeface="Bookman Old Style" pitchFamily="18" charset="0"/>
              </a:rPr>
              <a:t>Razdoblje </a:t>
            </a:r>
          </a:p>
          <a:p>
            <a:pPr marL="285750" marR="0" lvl="0" indent="-285750" rtl="0">
              <a:buFont typeface="Arial" pitchFamily="34" charset="0"/>
              <a:buChar char="•"/>
            </a:pPr>
            <a:r>
              <a:rPr lang="hr-HR" sz="1400" b="1" smtClean="0">
                <a:solidFill>
                  <a:schemeClr val="tx1"/>
                </a:solidFill>
                <a:latin typeface="Bookman Old Style" pitchFamily="18" charset="0"/>
              </a:rPr>
              <a:t>1474. - 1500.</a:t>
            </a:r>
            <a:endParaRPr lang="hr-HR" sz="1400" b="1" i="0" u="none" strike="noStrike" baseline="0" smtClean="0">
              <a:solidFill>
                <a:schemeClr val="tx1"/>
              </a:solidFill>
              <a:latin typeface="Bookman Old Style" pitchFamily="18" charset="0"/>
            </a:endParaRPr>
          </a:p>
          <a:p>
            <a:pPr marR="0" lvl="0" rtl="0"/>
            <a:r>
              <a:rPr lang="hr-HR" b="1" i="0" u="none" strike="noStrike" baseline="0" smtClean="0">
                <a:solidFill>
                  <a:schemeClr val="tx1"/>
                </a:solidFill>
                <a:latin typeface="Bookman Old Style" pitchFamily="18" charset="0"/>
              </a:rPr>
              <a:t/>
            </a:r>
            <a:br>
              <a:rPr lang="hr-HR" b="1" i="0" u="none" strike="noStrike" baseline="0" smtClean="0">
                <a:solidFill>
                  <a:schemeClr val="tx1"/>
                </a:solidFill>
                <a:latin typeface="Bookman Old Style" pitchFamily="18" charset="0"/>
              </a:rPr>
            </a:br>
            <a:r>
              <a:rPr lang="hr-HR" b="1" i="0" u="none" strike="noStrike" baseline="0" smtClean="0">
                <a:solidFill>
                  <a:schemeClr val="tx1"/>
                </a:solidFill>
                <a:latin typeface="Bookman Old Style" pitchFamily="18" charset="0"/>
              </a:rPr>
              <a:t>Broj </a:t>
            </a:r>
          </a:p>
          <a:p>
            <a:pPr marR="0" lvl="1" rtl="0">
              <a:buFont typeface="Arial" pitchFamily="34" charset="0"/>
              <a:buChar char="•"/>
            </a:pPr>
            <a:r>
              <a:rPr lang="hr-HR" sz="1400" b="1" i="0" u="none" strike="noStrike" baseline="0" smtClean="0">
                <a:solidFill>
                  <a:schemeClr val="tx1"/>
                </a:solidFill>
                <a:latin typeface="Bookman Old Style" pitchFamily="18" charset="0"/>
              </a:rPr>
              <a:t>150 hrvatskih inkunabula</a:t>
            </a:r>
          </a:p>
          <a:p>
            <a:pPr marR="0" lvl="1" rtl="0">
              <a:buFont typeface="Arial" pitchFamily="34" charset="0"/>
              <a:buChar char="•"/>
            </a:pPr>
            <a:r>
              <a:rPr lang="hr-HR" sz="1400" b="1" i="0" u="none" strike="noStrike" baseline="0" smtClean="0">
                <a:solidFill>
                  <a:schemeClr val="tx1"/>
                </a:solidFill>
                <a:latin typeface="Bookman Old Style" pitchFamily="18" charset="0"/>
              </a:rPr>
              <a:t>1124 inkunabula u Hrvatskoj</a:t>
            </a:r>
          </a:p>
          <a:p>
            <a:pPr marR="0" lvl="1" rtl="0"/>
            <a:endParaRPr lang="hr-HR" b="1">
              <a:solidFill>
                <a:schemeClr val="tx1"/>
              </a:solidFill>
              <a:latin typeface="Bookman Old Style" pitchFamily="18" charset="0"/>
            </a:endParaRPr>
          </a:p>
          <a:p>
            <a:pPr lvl="0"/>
            <a:r>
              <a:rPr lang="hr-HR" b="1">
                <a:solidFill>
                  <a:schemeClr val="tx1"/>
                </a:solidFill>
                <a:latin typeface="Bookman Old Style" pitchFamily="18" charset="0"/>
              </a:rPr>
              <a:t>Sadržaj </a:t>
            </a:r>
          </a:p>
          <a:p>
            <a:pPr lvl="1">
              <a:buFont typeface="Arial" pitchFamily="34" charset="0"/>
              <a:buChar char="•"/>
            </a:pPr>
            <a:r>
              <a:rPr lang="hr-HR" sz="1400" b="1" smtClean="0">
                <a:solidFill>
                  <a:schemeClr val="tx1"/>
                </a:solidFill>
                <a:latin typeface="Bookman Old Style" pitchFamily="18" charset="0"/>
              </a:rPr>
              <a:t>vjerski </a:t>
            </a:r>
            <a:r>
              <a:rPr lang="hr-HR" sz="1400" b="1">
                <a:solidFill>
                  <a:schemeClr val="tx1"/>
                </a:solidFill>
                <a:latin typeface="Bookman Old Style" pitchFamily="18" charset="0"/>
              </a:rPr>
              <a:t>(na hrvatskom, staroslavenskom)</a:t>
            </a:r>
          </a:p>
          <a:p>
            <a:pPr lvl="1">
              <a:buFont typeface="Arial" pitchFamily="34" charset="0"/>
              <a:buChar char="•"/>
            </a:pPr>
            <a:r>
              <a:rPr lang="hr-HR" sz="1400" b="1" smtClean="0">
                <a:solidFill>
                  <a:schemeClr val="tx1"/>
                </a:solidFill>
                <a:latin typeface="Bookman Old Style" pitchFamily="18" charset="0"/>
              </a:rPr>
              <a:t>svjetovni </a:t>
            </a:r>
            <a:r>
              <a:rPr lang="hr-HR" sz="1400" b="1">
                <a:solidFill>
                  <a:schemeClr val="tx1"/>
                </a:solidFill>
                <a:latin typeface="Bookman Old Style" pitchFamily="18" charset="0"/>
              </a:rPr>
              <a:t>(latinski, talijanski)</a:t>
            </a:r>
          </a:p>
          <a:p>
            <a:pPr marR="0" lvl="1" rtl="0"/>
            <a:endParaRPr lang="hr-HR" b="1" i="0" u="none" strike="noStrike" baseline="0" smtClean="0">
              <a:solidFill>
                <a:schemeClr val="tx1"/>
              </a:solidFill>
              <a:latin typeface="Times New Roman"/>
            </a:endParaRPr>
          </a:p>
          <a:p>
            <a:pPr marL="274320" marR="0" lvl="1" indent="0" rtl="0">
              <a:buNone/>
            </a:pPr>
            <a:endParaRPr lang="hr-HR" b="1" i="0" u="none" strike="noStrike" baseline="0" smtClean="0">
              <a:solidFill>
                <a:srgbClr val="4F81BD"/>
              </a:solidFill>
              <a:latin typeface="Times New Roman"/>
            </a:endParaRPr>
          </a:p>
          <a:p>
            <a:pPr marR="0" lvl="1" rtl="0"/>
            <a:endParaRPr lang="hr-HR" b="1" i="0" u="none" strike="noStrike" baseline="0" smtClean="0">
              <a:solidFill>
                <a:srgbClr val="4F81BD"/>
              </a:solidFill>
              <a:latin typeface="Times New Roman"/>
            </a:endParaRPr>
          </a:p>
          <a:p>
            <a:pPr marR="0" lvl="0" rtl="0"/>
            <a:endParaRPr lang="hr-HR" b="1" i="0" u="none" strike="noStrike" baseline="0" smtClean="0">
              <a:solidFill>
                <a:srgbClr val="4F81BD"/>
              </a:solidFill>
              <a:latin typeface="Times New Roman"/>
            </a:endParaRPr>
          </a:p>
        </p:txBody>
      </p:sp>
      <p:sp>
        <p:nvSpPr>
          <p:cNvPr id="7" name="Rezervirano mjesto sadržaja 6"/>
          <p:cNvSpPr>
            <a:spLocks noGrp="1"/>
          </p:cNvSpPr>
          <p:nvPr>
            <p:ph sz="quarter" idx="1"/>
          </p:nvPr>
        </p:nvSpPr>
        <p:spPr/>
        <p:txBody>
          <a:bodyPr>
            <a:normAutofit fontScale="85000" lnSpcReduction="10000"/>
          </a:bodyPr>
          <a:lstStyle/>
          <a:p>
            <a:pPr marL="0" indent="0">
              <a:buNone/>
            </a:pPr>
            <a:r>
              <a:rPr lang="hr-HR" b="1">
                <a:solidFill>
                  <a:schemeClr val="accent5"/>
                </a:solidFill>
                <a:latin typeface="Bookman Old Style" pitchFamily="18" charset="0"/>
              </a:rPr>
              <a:t>Hrvatski prvotisci</a:t>
            </a:r>
            <a:endParaRPr lang="hr-HR" smtClean="0">
              <a:solidFill>
                <a:schemeClr val="accent5"/>
              </a:solidFill>
              <a:latin typeface="Bookman Old Style" pitchFamily="18" charset="0"/>
            </a:endParaRPr>
          </a:p>
          <a:p>
            <a:endParaRPr lang="hr-HR" smtClean="0">
              <a:latin typeface="Bookman Old Style" pitchFamily="18" charset="0"/>
            </a:endParaRPr>
          </a:p>
          <a:p>
            <a:r>
              <a:rPr lang="hr-HR" smtClean="0">
                <a:solidFill>
                  <a:schemeClr val="accent3"/>
                </a:solidFill>
                <a:latin typeface="Bookman Old Style" pitchFamily="18" charset="0"/>
              </a:rPr>
              <a:t>Inkunabule </a:t>
            </a:r>
            <a:r>
              <a:rPr lang="hr-HR">
                <a:solidFill>
                  <a:schemeClr val="accent3"/>
                </a:solidFill>
                <a:latin typeface="Bookman Old Style" pitchFamily="18" charset="0"/>
              </a:rPr>
              <a:t>pisane hrvatskim jezikom (odnosno staroslavenskim jezikom hrvatske redakcije) koje su tiskane glagoljicom ili </a:t>
            </a:r>
            <a:r>
              <a:rPr lang="hr-HR" smtClean="0">
                <a:solidFill>
                  <a:schemeClr val="accent3"/>
                </a:solidFill>
                <a:latin typeface="Bookman Old Style" pitchFamily="18" charset="0"/>
              </a:rPr>
              <a:t>latinicom (9)</a:t>
            </a:r>
          </a:p>
          <a:p>
            <a:pPr marL="0" indent="0">
              <a:buNone/>
            </a:pPr>
            <a:r>
              <a:rPr lang="hr-HR" smtClean="0">
                <a:solidFill>
                  <a:schemeClr val="accent3"/>
                </a:solidFill>
                <a:latin typeface="Bookman Old Style" pitchFamily="18" charset="0"/>
              </a:rPr>
              <a:t> </a:t>
            </a:r>
            <a:endParaRPr lang="hr-HR">
              <a:solidFill>
                <a:schemeClr val="accent3"/>
              </a:solidFill>
              <a:latin typeface="Bookman Old Style" pitchFamily="18" charset="0"/>
            </a:endParaRPr>
          </a:p>
          <a:p>
            <a:r>
              <a:rPr lang="hr-HR">
                <a:solidFill>
                  <a:schemeClr val="accent3"/>
                </a:solidFill>
                <a:latin typeface="Bookman Old Style" pitchFamily="18" charset="0"/>
              </a:rPr>
              <a:t>Hrvatske inkunabule objavljene na </a:t>
            </a:r>
            <a:r>
              <a:rPr lang="hr-HR" smtClean="0">
                <a:solidFill>
                  <a:schemeClr val="accent3"/>
                </a:solidFill>
                <a:latin typeface="Bookman Old Style" pitchFamily="18" charset="0"/>
              </a:rPr>
              <a:t>stranim jezicima </a:t>
            </a:r>
            <a:r>
              <a:rPr lang="hr-HR">
                <a:solidFill>
                  <a:schemeClr val="accent3"/>
                </a:solidFill>
                <a:latin typeface="Bookman Old Style" pitchFamily="18" charset="0"/>
              </a:rPr>
              <a:t>tj. na latinskom i </a:t>
            </a:r>
            <a:r>
              <a:rPr lang="hr-HR" smtClean="0">
                <a:solidFill>
                  <a:schemeClr val="accent3"/>
                </a:solidFill>
                <a:latin typeface="Bookman Old Style" pitchFamily="18" charset="0"/>
              </a:rPr>
              <a:t>talijanskom (45)</a:t>
            </a:r>
          </a:p>
          <a:p>
            <a:pPr marL="0" indent="0">
              <a:buNone/>
            </a:pPr>
            <a:endParaRPr lang="hr-HR">
              <a:solidFill>
                <a:schemeClr val="accent3"/>
              </a:solidFill>
              <a:latin typeface="Bookman Old Style" pitchFamily="18" charset="0"/>
            </a:endParaRPr>
          </a:p>
          <a:p>
            <a:r>
              <a:rPr lang="hr-HR">
                <a:solidFill>
                  <a:schemeClr val="accent3"/>
                </a:solidFill>
                <a:latin typeface="Bookman Old Style" pitchFamily="18" charset="0"/>
              </a:rPr>
              <a:t>Inkunabule koje su tiskali ili izdali hrvatski tipografi i </a:t>
            </a:r>
            <a:r>
              <a:rPr lang="hr-HR" smtClean="0">
                <a:solidFill>
                  <a:schemeClr val="accent3"/>
                </a:solidFill>
                <a:latin typeface="Bookman Old Style" pitchFamily="18" charset="0"/>
              </a:rPr>
              <a:t>izdavači (96)  </a:t>
            </a:r>
            <a:endParaRPr lang="hr-HR">
              <a:solidFill>
                <a:schemeClr val="accent3"/>
              </a:solidFill>
              <a:latin typeface="Bookman Old Style" pitchFamily="18" charset="0"/>
            </a:endParaRPr>
          </a:p>
        </p:txBody>
      </p:sp>
    </p:spTree>
    <p:extLst>
      <p:ext uri="{BB962C8B-B14F-4D97-AF65-F5344CB8AC3E}">
        <p14:creationId xmlns:p14="http://schemas.microsoft.com/office/powerpoint/2010/main" val="20617240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ncunabule_naslovnice\RI-4-62 b_detalji_i_opci_izgled\misal - 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6736" y="260648"/>
            <a:ext cx="4116378" cy="6094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9910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83" t="23184" r="24362" b="16094"/>
          <a:stretch/>
        </p:blipFill>
        <p:spPr bwMode="auto">
          <a:xfrm>
            <a:off x="575555" y="618341"/>
            <a:ext cx="7992888" cy="567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Pravokutnik 1"/>
          <p:cNvSpPr/>
          <p:nvPr/>
        </p:nvSpPr>
        <p:spPr>
          <a:xfrm>
            <a:off x="2555776" y="6309320"/>
            <a:ext cx="4168129" cy="369332"/>
          </a:xfrm>
          <a:prstGeom prst="rect">
            <a:avLst/>
          </a:prstGeom>
        </p:spPr>
        <p:txBody>
          <a:bodyPr wrap="none">
            <a:spAutoFit/>
          </a:bodyPr>
          <a:lstStyle/>
          <a:p>
            <a:r>
              <a:rPr lang="pl-PL"/>
              <a:t>Misal po zakonu rimskog dvora (1483.)</a:t>
            </a:r>
          </a:p>
        </p:txBody>
      </p:sp>
    </p:spTree>
    <p:extLst>
      <p:ext uri="{BB962C8B-B14F-4D97-AF65-F5344CB8AC3E}">
        <p14:creationId xmlns:p14="http://schemas.microsoft.com/office/powerpoint/2010/main" val="7064645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908720"/>
            <a:ext cx="2592288" cy="5112568"/>
          </a:xfrm>
        </p:spPr>
        <p:txBody>
          <a:bodyPr/>
          <a:lstStyle/>
          <a:p>
            <a:pPr lvl="1" algn="l" rtl="0">
              <a:spcBef>
                <a:spcPct val="0"/>
              </a:spcBef>
            </a:pPr>
            <a:r>
              <a:rPr lang="hr-HR" b="1" smtClean="0">
                <a:solidFill>
                  <a:srgbClr val="4F81BD"/>
                </a:solidFill>
                <a:latin typeface="Bookman Old Style" pitchFamily="18" charset="0"/>
              </a:rPr>
              <a:t/>
            </a:r>
            <a:br>
              <a:rPr lang="hr-HR" b="1" smtClean="0">
                <a:solidFill>
                  <a:srgbClr val="4F81BD"/>
                </a:solidFill>
                <a:latin typeface="Bookman Old Style" pitchFamily="18" charset="0"/>
              </a:rPr>
            </a:br>
            <a:r>
              <a:rPr lang="hr-HR" smtClean="0">
                <a:solidFill>
                  <a:schemeClr val="tx1"/>
                </a:solidFill>
                <a:latin typeface="Bookman Old Style" pitchFamily="18" charset="0"/>
              </a:rPr>
              <a:t>Nikola Modruški, Juraj </a:t>
            </a:r>
            <a:r>
              <a:rPr lang="hr-HR" err="1" smtClean="0">
                <a:solidFill>
                  <a:schemeClr val="tx1"/>
                </a:solidFill>
                <a:latin typeface="Bookman Old Style" pitchFamily="18" charset="0"/>
              </a:rPr>
              <a:t>Šižgorić</a:t>
            </a:r>
            <a:r>
              <a:rPr lang="hr-HR" smtClean="0">
                <a:solidFill>
                  <a:schemeClr val="tx1"/>
                </a:solidFill>
                <a:latin typeface="Bookman Old Style" pitchFamily="18" charset="0"/>
              </a:rPr>
              <a:t>, </a:t>
            </a:r>
            <a:r>
              <a:rPr lang="hr-HR" err="1" smtClean="0">
                <a:solidFill>
                  <a:schemeClr val="tx1"/>
                </a:solidFill>
                <a:latin typeface="Bookman Old Style" pitchFamily="18" charset="0"/>
              </a:rPr>
              <a:t>Korialan</a:t>
            </a:r>
            <a:r>
              <a:rPr lang="hr-HR" smtClean="0">
                <a:solidFill>
                  <a:schemeClr val="tx1"/>
                </a:solidFill>
                <a:latin typeface="Bookman Old Style" pitchFamily="18" charset="0"/>
              </a:rPr>
              <a:t> </a:t>
            </a:r>
            <a:r>
              <a:rPr lang="hr-HR" err="1" smtClean="0">
                <a:solidFill>
                  <a:schemeClr val="tx1"/>
                </a:solidFill>
                <a:latin typeface="Bookman Old Style" pitchFamily="18" charset="0"/>
              </a:rPr>
              <a:t>Ćipiko</a:t>
            </a:r>
            <a:r>
              <a:rPr lang="hr-HR" smtClean="0">
                <a:solidFill>
                  <a:schemeClr val="tx1"/>
                </a:solidFill>
                <a:latin typeface="Bookman Old Style" pitchFamily="18" charset="0"/>
              </a:rPr>
              <a:t>, Šimun Dalmatinac, </a:t>
            </a:r>
            <a:br>
              <a:rPr lang="hr-HR" smtClean="0">
                <a:solidFill>
                  <a:schemeClr val="tx1"/>
                </a:solidFill>
                <a:latin typeface="Bookman Old Style" pitchFamily="18" charset="0"/>
              </a:rPr>
            </a:br>
            <a:r>
              <a:rPr lang="hr-HR" smtClean="0">
                <a:solidFill>
                  <a:schemeClr val="tx1"/>
                </a:solidFill>
                <a:latin typeface="Bookman Old Style" pitchFamily="18" charset="0"/>
              </a:rPr>
              <a:t>Luka </a:t>
            </a:r>
            <a:r>
              <a:rPr lang="hr-HR" err="1" smtClean="0">
                <a:solidFill>
                  <a:schemeClr val="tx1"/>
                </a:solidFill>
                <a:latin typeface="Bookman Old Style" pitchFamily="18" charset="0"/>
              </a:rPr>
              <a:t>Tolentić</a:t>
            </a:r>
            <a:r>
              <a:rPr lang="hr-HR" smtClean="0">
                <a:solidFill>
                  <a:schemeClr val="tx1"/>
                </a:solidFill>
                <a:latin typeface="Bookman Old Style" pitchFamily="18" charset="0"/>
              </a:rPr>
              <a:t>, Andrija </a:t>
            </a:r>
            <a:r>
              <a:rPr lang="hr-HR" err="1" smtClean="0">
                <a:solidFill>
                  <a:schemeClr val="tx1"/>
                </a:solidFill>
                <a:latin typeface="Bookman Old Style" pitchFamily="18" charset="0"/>
              </a:rPr>
              <a:t>Jamometić</a:t>
            </a:r>
            <a:r>
              <a:rPr lang="hr-HR" smtClean="0">
                <a:solidFill>
                  <a:schemeClr val="tx1"/>
                </a:solidFill>
                <a:latin typeface="Bookman Old Style" pitchFamily="18" charset="0"/>
              </a:rPr>
              <a:t>, Šimun </a:t>
            </a:r>
            <a:r>
              <a:rPr lang="hr-HR" err="1" smtClean="0">
                <a:solidFill>
                  <a:schemeClr val="tx1"/>
                </a:solidFill>
                <a:latin typeface="Bookman Old Style" pitchFamily="18" charset="0"/>
              </a:rPr>
              <a:t>Paskvalić</a:t>
            </a:r>
            <a:r>
              <a:rPr lang="hr-HR" smtClean="0">
                <a:solidFill>
                  <a:schemeClr val="tx1"/>
                </a:solidFill>
                <a:latin typeface="Bookman Old Style" pitchFamily="18" charset="0"/>
              </a:rPr>
              <a:t>, Juraj </a:t>
            </a:r>
            <a:r>
              <a:rPr lang="hr-HR" err="1" smtClean="0">
                <a:solidFill>
                  <a:schemeClr val="tx1"/>
                </a:solidFill>
                <a:latin typeface="Bookman Old Style" pitchFamily="18" charset="0"/>
              </a:rPr>
              <a:t>Dragišić</a:t>
            </a:r>
            <a:r>
              <a:rPr lang="hr-HR" smtClean="0">
                <a:solidFill>
                  <a:schemeClr val="tx1"/>
                </a:solidFill>
                <a:latin typeface="Bookman Old Style" pitchFamily="18" charset="0"/>
              </a:rPr>
              <a:t>, Herman Dalmatinac, Jeronim </a:t>
            </a:r>
            <a:r>
              <a:rPr lang="hr-HR" err="1" smtClean="0">
                <a:solidFill>
                  <a:schemeClr val="tx1"/>
                </a:solidFill>
                <a:latin typeface="Bookman Old Style" pitchFamily="18" charset="0"/>
              </a:rPr>
              <a:t>Capiduro</a:t>
            </a:r>
            <a:r>
              <a:rPr lang="hr-HR" smtClean="0">
                <a:solidFill>
                  <a:schemeClr val="tx1"/>
                </a:solidFill>
                <a:latin typeface="Bookman Old Style" pitchFamily="18" charset="0"/>
              </a:rPr>
              <a:t>, Jakov Bunić, </a:t>
            </a:r>
            <a:br>
              <a:rPr lang="hr-HR" smtClean="0">
                <a:solidFill>
                  <a:schemeClr val="tx1"/>
                </a:solidFill>
                <a:latin typeface="Bookman Old Style" pitchFamily="18" charset="0"/>
              </a:rPr>
            </a:br>
            <a:r>
              <a:rPr lang="hr-HR" smtClean="0">
                <a:solidFill>
                  <a:schemeClr val="tx1"/>
                </a:solidFill>
                <a:latin typeface="Bookman Old Style" pitchFamily="18" charset="0"/>
              </a:rPr>
              <a:t>Martin </a:t>
            </a:r>
            <a:r>
              <a:rPr lang="hr-HR" err="1" smtClean="0">
                <a:solidFill>
                  <a:schemeClr val="tx1"/>
                </a:solidFill>
                <a:latin typeface="Bookman Old Style" pitchFamily="18" charset="0"/>
              </a:rPr>
              <a:t>Nimira</a:t>
            </a:r>
            <a:r>
              <a:rPr lang="hr-HR" smtClean="0">
                <a:solidFill>
                  <a:schemeClr val="tx1"/>
                </a:solidFill>
                <a:latin typeface="Bookman Old Style" pitchFamily="18" charset="0"/>
              </a:rPr>
              <a:t>, </a:t>
            </a:r>
            <a:br>
              <a:rPr lang="hr-HR" smtClean="0">
                <a:solidFill>
                  <a:schemeClr val="tx1"/>
                </a:solidFill>
                <a:latin typeface="Bookman Old Style" pitchFamily="18" charset="0"/>
              </a:rPr>
            </a:br>
            <a:r>
              <a:rPr lang="hr-HR" smtClean="0">
                <a:solidFill>
                  <a:schemeClr val="tx1"/>
                </a:solidFill>
                <a:latin typeface="Bookman Old Style" pitchFamily="18" charset="0"/>
              </a:rPr>
              <a:t>Karlo Pucić, </a:t>
            </a:r>
            <a:br>
              <a:rPr lang="hr-HR" smtClean="0">
                <a:solidFill>
                  <a:schemeClr val="tx1"/>
                </a:solidFill>
                <a:latin typeface="Bookman Old Style" pitchFamily="18" charset="0"/>
              </a:rPr>
            </a:br>
            <a:r>
              <a:rPr lang="hr-HR" smtClean="0">
                <a:solidFill>
                  <a:schemeClr val="tx1"/>
                </a:solidFill>
                <a:latin typeface="Bookman Old Style" pitchFamily="18" charset="0"/>
              </a:rPr>
              <a:t>Jakov </a:t>
            </a:r>
            <a:r>
              <a:rPr lang="hr-HR" err="1" smtClean="0">
                <a:solidFill>
                  <a:schemeClr val="tx1"/>
                </a:solidFill>
                <a:latin typeface="Bookman Old Style" pitchFamily="18" charset="0"/>
              </a:rPr>
              <a:t>Dragač</a:t>
            </a:r>
            <a:r>
              <a:rPr lang="hr-HR" smtClean="0">
                <a:solidFill>
                  <a:schemeClr val="tx1"/>
                </a:solidFill>
                <a:latin typeface="Bookman Old Style" pitchFamily="18" charset="0"/>
              </a:rPr>
              <a:t>, Benedikt </a:t>
            </a:r>
            <a:r>
              <a:rPr lang="hr-HR" err="1" smtClean="0">
                <a:solidFill>
                  <a:schemeClr val="tx1"/>
                </a:solidFill>
                <a:latin typeface="Bookman Old Style" pitchFamily="18" charset="0"/>
              </a:rPr>
              <a:t>Benković</a:t>
            </a:r>
            <a:r>
              <a:rPr lang="hr-HR" smtClean="0">
                <a:solidFill>
                  <a:schemeClr val="tx1"/>
                </a:solidFill>
                <a:latin typeface="Bookman Old Style" pitchFamily="18" charset="0"/>
              </a:rPr>
              <a:t>, </a:t>
            </a:r>
            <a:r>
              <a:rPr lang="hr-HR" err="1" smtClean="0">
                <a:solidFill>
                  <a:schemeClr val="tx1"/>
                </a:solidFill>
                <a:latin typeface="Bookman Old Style" pitchFamily="18" charset="0"/>
              </a:rPr>
              <a:t>Frane</a:t>
            </a:r>
            <a:r>
              <a:rPr lang="hr-HR" smtClean="0">
                <a:solidFill>
                  <a:schemeClr val="tx1"/>
                </a:solidFill>
                <a:latin typeface="Bookman Old Style" pitchFamily="18" charset="0"/>
              </a:rPr>
              <a:t> L. Gundulić, </a:t>
            </a:r>
            <a:br>
              <a:rPr lang="hr-HR" smtClean="0">
                <a:solidFill>
                  <a:schemeClr val="tx1"/>
                </a:solidFill>
                <a:latin typeface="Bookman Old Style" pitchFamily="18" charset="0"/>
              </a:rPr>
            </a:br>
            <a:r>
              <a:rPr lang="hr-HR" smtClean="0">
                <a:solidFill>
                  <a:schemeClr val="tx1"/>
                </a:solidFill>
                <a:latin typeface="Bookman Old Style" pitchFamily="18" charset="0"/>
              </a:rPr>
              <a:t>Nikola </a:t>
            </a:r>
            <a:r>
              <a:rPr lang="hr-HR" err="1" smtClean="0">
                <a:solidFill>
                  <a:schemeClr val="tx1"/>
                </a:solidFill>
                <a:latin typeface="Bookman Old Style" pitchFamily="18" charset="0"/>
              </a:rPr>
              <a:t>Statilić</a:t>
            </a:r>
            <a:endParaRPr lang="hr-HR" i="0" u="none" strike="noStrike" baseline="0" smtClean="0">
              <a:solidFill>
                <a:schemeClr val="tx1"/>
              </a:solidFill>
              <a:latin typeface="Times New Roman"/>
            </a:endParaRPr>
          </a:p>
        </p:txBody>
      </p:sp>
      <p:sp>
        <p:nvSpPr>
          <p:cNvPr id="3" name="Rezervirano mjesto teksta 2"/>
          <p:cNvSpPr>
            <a:spLocks noGrp="1"/>
          </p:cNvSpPr>
          <p:nvPr>
            <p:ph type="body" idx="2"/>
          </p:nvPr>
        </p:nvSpPr>
        <p:spPr>
          <a:xfrm>
            <a:off x="3491880" y="1473150"/>
            <a:ext cx="2362200" cy="5145435"/>
          </a:xfrm>
        </p:spPr>
        <p:txBody>
          <a:bodyPr>
            <a:normAutofit/>
          </a:bodyPr>
          <a:lstStyle/>
          <a:p>
            <a:pPr marL="274320" lvl="1" indent="0">
              <a:buNone/>
            </a:pPr>
            <a:endParaRPr lang="hr-HR" b="1" smtClean="0">
              <a:solidFill>
                <a:srgbClr val="4F81BD"/>
              </a:solidFill>
              <a:latin typeface="Times New Roman"/>
            </a:endParaRPr>
          </a:p>
          <a:p>
            <a:pPr marR="0" lvl="0" rtl="0"/>
            <a:endParaRPr lang="hr-HR" b="1" i="0" u="none" strike="noStrike" baseline="0" smtClean="0">
              <a:solidFill>
                <a:srgbClr val="4F81BD"/>
              </a:solidFill>
              <a:latin typeface="Times New Roman"/>
            </a:endParaRPr>
          </a:p>
        </p:txBody>
      </p:sp>
      <p:sp>
        <p:nvSpPr>
          <p:cNvPr id="4" name="Rezervirano mjesto sadržaja 3"/>
          <p:cNvSpPr>
            <a:spLocks noGrp="1"/>
          </p:cNvSpPr>
          <p:nvPr>
            <p:ph sz="quarter" idx="1"/>
          </p:nvPr>
        </p:nvSpPr>
        <p:spPr/>
        <p:txBody>
          <a:bodyPr/>
          <a:lstStyle/>
          <a:p>
            <a:pPr marL="274320" lvl="1" indent="0">
              <a:buNone/>
            </a:pPr>
            <a:r>
              <a:rPr lang="hr-HR" b="1" smtClean="0">
                <a:solidFill>
                  <a:schemeClr val="tx1"/>
                </a:solidFill>
                <a:latin typeface="Bookman Old Style" pitchFamily="18" charset="0"/>
              </a:rPr>
              <a:t>Autori</a:t>
            </a:r>
          </a:p>
          <a:p>
            <a:pPr marL="274320" lvl="1" indent="0">
              <a:buNone/>
            </a:pPr>
            <a:endParaRPr lang="hr-HR" b="1">
              <a:solidFill>
                <a:schemeClr val="tx1"/>
              </a:solidFill>
              <a:latin typeface="Bookman Old Style" pitchFamily="18" charset="0"/>
            </a:endParaRPr>
          </a:p>
          <a:p>
            <a:pPr marL="274320" lvl="1" indent="0">
              <a:buNone/>
            </a:pPr>
            <a:endParaRPr lang="hr-HR" b="1" smtClean="0">
              <a:solidFill>
                <a:schemeClr val="tx1"/>
              </a:solidFill>
              <a:latin typeface="Bookman Old Style" pitchFamily="18" charset="0"/>
            </a:endParaRPr>
          </a:p>
          <a:p>
            <a:pPr marL="274320" lvl="1" indent="0">
              <a:buNone/>
            </a:pPr>
            <a:endParaRPr lang="hr-HR" b="1">
              <a:solidFill>
                <a:schemeClr val="tx1"/>
              </a:solidFill>
              <a:latin typeface="Bookman Old Style" pitchFamily="18" charset="0"/>
            </a:endParaRPr>
          </a:p>
          <a:p>
            <a:pPr marL="274320" lvl="1" indent="0">
              <a:buNone/>
            </a:pPr>
            <a:endParaRPr lang="hr-HR" b="1" smtClean="0">
              <a:solidFill>
                <a:schemeClr val="tx1"/>
              </a:solidFill>
              <a:latin typeface="Bookman Old Style" pitchFamily="18" charset="0"/>
            </a:endParaRPr>
          </a:p>
          <a:p>
            <a:pPr marL="274320" lvl="1" indent="0">
              <a:buNone/>
            </a:pPr>
            <a:endParaRPr lang="hr-HR" b="1">
              <a:solidFill>
                <a:schemeClr val="tx1"/>
              </a:solidFill>
              <a:latin typeface="Bookman Old Style" pitchFamily="18" charset="0"/>
            </a:endParaRPr>
          </a:p>
          <a:p>
            <a:pPr marL="274320" lvl="1" indent="0">
              <a:buNone/>
            </a:pPr>
            <a:endParaRPr lang="hr-HR" b="1" smtClean="0">
              <a:solidFill>
                <a:schemeClr val="tx1"/>
              </a:solidFill>
              <a:latin typeface="Bookman Old Style" pitchFamily="18" charset="0"/>
            </a:endParaRPr>
          </a:p>
          <a:p>
            <a:pPr marL="274320" lvl="1" indent="0">
              <a:buNone/>
            </a:pPr>
            <a:endParaRPr lang="hr-HR" b="1">
              <a:solidFill>
                <a:schemeClr val="tx1"/>
              </a:solidFill>
              <a:latin typeface="Bookman Old Style" pitchFamily="18" charset="0"/>
            </a:endParaRPr>
          </a:p>
          <a:p>
            <a:pPr marL="274320" lvl="1" indent="0">
              <a:buNone/>
            </a:pPr>
            <a:endParaRPr lang="hr-HR" b="1" smtClean="0">
              <a:solidFill>
                <a:schemeClr val="tx1"/>
              </a:solidFill>
              <a:latin typeface="Bookman Old Style" pitchFamily="18" charset="0"/>
            </a:endParaRPr>
          </a:p>
          <a:p>
            <a:pPr marL="274320" lvl="1" indent="0">
              <a:buNone/>
            </a:pPr>
            <a:endParaRPr lang="hr-HR" b="1" smtClean="0">
              <a:solidFill>
                <a:schemeClr val="tx1"/>
              </a:solidFill>
              <a:latin typeface="Bookman Old Style" pitchFamily="18" charset="0"/>
            </a:endParaRPr>
          </a:p>
          <a:p>
            <a:pPr marL="274320" lvl="1" indent="0">
              <a:buNone/>
            </a:pPr>
            <a:r>
              <a:rPr lang="hr-HR" smtClean="0"/>
              <a:t>Herman Dalmatinac         Juraj </a:t>
            </a:r>
            <a:r>
              <a:rPr lang="hr-HR" err="1" smtClean="0"/>
              <a:t>Šižgorić</a:t>
            </a:r>
            <a:endParaRPr lang="hr-HR"/>
          </a:p>
          <a:p>
            <a:pPr marL="274320" lvl="1" indent="0">
              <a:buNone/>
            </a:pPr>
            <a:endParaRPr lang="hr-HR" b="1">
              <a:solidFill>
                <a:schemeClr val="tx1"/>
              </a:solidFill>
              <a:latin typeface="Bookman Old Style"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50150"/>
            <a:ext cx="24765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772816"/>
            <a:ext cx="16859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79051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a:latin typeface="Bookman Old Style" pitchFamily="18" charset="0"/>
              </a:rPr>
              <a:t/>
            </a:r>
            <a:br>
              <a:rPr lang="hr-HR">
                <a:latin typeface="Bookman Old Style" pitchFamily="18" charset="0"/>
              </a:rPr>
            </a:br>
            <a:endParaRPr lang="hr-HR"/>
          </a:p>
        </p:txBody>
      </p:sp>
      <p:sp>
        <p:nvSpPr>
          <p:cNvPr id="3" name="Rezervirano mjesto teksta 2"/>
          <p:cNvSpPr>
            <a:spLocks noGrp="1"/>
          </p:cNvSpPr>
          <p:nvPr>
            <p:ph type="body" idx="2"/>
          </p:nvPr>
        </p:nvSpPr>
        <p:spPr>
          <a:xfrm>
            <a:off x="381000" y="1844824"/>
            <a:ext cx="2362200" cy="4281339"/>
          </a:xfrm>
        </p:spPr>
        <p:txBody>
          <a:bodyPr/>
          <a:lstStyle/>
          <a:p>
            <a:endParaRPr lang="hr-HR"/>
          </a:p>
        </p:txBody>
      </p:sp>
      <p:sp>
        <p:nvSpPr>
          <p:cNvPr id="4" name="Rezervirano mjesto sadržaja 3"/>
          <p:cNvSpPr>
            <a:spLocks noGrp="1"/>
          </p:cNvSpPr>
          <p:nvPr>
            <p:ph sz="quarter" idx="1"/>
          </p:nvPr>
        </p:nvSpPr>
        <p:spPr/>
        <p:txBody>
          <a:bodyPr/>
          <a:lstStyle/>
          <a:p>
            <a:pPr marL="0" indent="0">
              <a:buNone/>
            </a:pPr>
            <a:r>
              <a:rPr lang="hr-HR" b="1">
                <a:solidFill>
                  <a:schemeClr val="bg1">
                    <a:lumMod val="65000"/>
                  </a:schemeClr>
                </a:solidFill>
                <a:latin typeface="Bookman Old Style" pitchFamily="18" charset="0"/>
              </a:rPr>
              <a:t>Tiskari</a:t>
            </a:r>
            <a:endParaRPr lang="hr-HR" b="1" smtClean="0">
              <a:latin typeface="Bookman Old Style" pitchFamily="18" charset="0"/>
            </a:endParaRPr>
          </a:p>
          <a:p>
            <a:r>
              <a:rPr lang="hr-HR" sz="2400" smtClean="0">
                <a:latin typeface="Bookman Old Style" pitchFamily="18" charset="0"/>
              </a:rPr>
              <a:t>Andrija Paltašić (1477-1493)</a:t>
            </a:r>
            <a:endParaRPr lang="hr-HR" sz="2400">
              <a:latin typeface="Bookman Old Style" pitchFamily="18" charset="0"/>
            </a:endParaRPr>
          </a:p>
          <a:p>
            <a:r>
              <a:rPr lang="hr-HR" sz="2400">
                <a:latin typeface="Bookman Old Style" pitchFamily="18" charset="0"/>
              </a:rPr>
              <a:t>Dobrić </a:t>
            </a:r>
            <a:r>
              <a:rPr lang="hr-HR" sz="2400" smtClean="0">
                <a:latin typeface="Bookman Old Style" pitchFamily="18" charset="0"/>
              </a:rPr>
              <a:t>Dobričević (1479-1528)</a:t>
            </a:r>
            <a:endParaRPr lang="hr-HR" sz="2400">
              <a:latin typeface="Bookman Old Style" pitchFamily="18" charset="0"/>
            </a:endParaRPr>
          </a:p>
          <a:p>
            <a:r>
              <a:rPr lang="hr-HR" sz="2400">
                <a:latin typeface="Bookman Old Style" pitchFamily="18" charset="0"/>
              </a:rPr>
              <a:t>Grgur </a:t>
            </a:r>
            <a:r>
              <a:rPr lang="hr-HR" sz="2400" smtClean="0">
                <a:latin typeface="Bookman Old Style" pitchFamily="18" charset="0"/>
              </a:rPr>
              <a:t>Senjanin (1483)</a:t>
            </a:r>
            <a:endParaRPr lang="hr-HR" sz="2400">
              <a:latin typeface="Bookman Old Style" pitchFamily="18" charset="0"/>
            </a:endParaRPr>
          </a:p>
          <a:p>
            <a:endParaRPr lang="hr-H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780927"/>
            <a:ext cx="2592288" cy="3505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7872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1520" y="914400"/>
            <a:ext cx="2491680" cy="498376"/>
          </a:xfrm>
        </p:spPr>
        <p:txBody>
          <a:bodyPr>
            <a:normAutofit/>
          </a:bodyPr>
          <a:lstStyle/>
          <a:p>
            <a:r>
              <a:rPr lang="hr-HR" b="1" i="0" u="none" strike="noStrike" baseline="0" smtClean="0">
                <a:solidFill>
                  <a:schemeClr val="tx1"/>
                </a:solidFill>
                <a:latin typeface="Bookman Old Style" pitchFamily="18" charset="0"/>
              </a:rPr>
              <a:t>Prvotisci u NSK</a:t>
            </a:r>
          </a:p>
        </p:txBody>
      </p:sp>
      <p:sp>
        <p:nvSpPr>
          <p:cNvPr id="3" name="Rezervirano mjesto teksta 2"/>
          <p:cNvSpPr>
            <a:spLocks noGrp="1"/>
          </p:cNvSpPr>
          <p:nvPr>
            <p:ph type="body" idx="2"/>
          </p:nvPr>
        </p:nvSpPr>
        <p:spPr>
          <a:xfrm>
            <a:off x="179512" y="1484784"/>
            <a:ext cx="2736304" cy="4641379"/>
          </a:xfrm>
        </p:spPr>
        <p:txBody>
          <a:bodyPr>
            <a:normAutofit/>
          </a:bodyPr>
          <a:lstStyle/>
          <a:p>
            <a:r>
              <a:rPr lang="hr-HR" sz="2000" smtClean="0">
                <a:solidFill>
                  <a:schemeClr val="tx1"/>
                </a:solidFill>
                <a:latin typeface="Bookman Old Style" pitchFamily="18" charset="0"/>
              </a:rPr>
              <a:t>Ukupno: 191</a:t>
            </a:r>
            <a:r>
              <a:rPr lang="hr-HR" sz="2000">
                <a:solidFill>
                  <a:schemeClr val="tx1"/>
                </a:solidFill>
                <a:latin typeface="Bookman Old Style" pitchFamily="18" charset="0"/>
              </a:rPr>
              <a:t/>
            </a:r>
            <a:br>
              <a:rPr lang="hr-HR" sz="2000">
                <a:solidFill>
                  <a:schemeClr val="tx1"/>
                </a:solidFill>
                <a:latin typeface="Bookman Old Style" pitchFamily="18" charset="0"/>
              </a:rPr>
            </a:br>
            <a:r>
              <a:rPr lang="hr-HR" sz="2000" smtClean="0">
                <a:solidFill>
                  <a:schemeClr val="tx1"/>
                </a:solidFill>
                <a:latin typeface="Bookman Old Style" pitchFamily="18" charset="0"/>
              </a:rPr>
              <a:t>Hrvatski prvotisci: </a:t>
            </a:r>
            <a:r>
              <a:rPr lang="hr-HR" sz="2000" smtClean="0">
                <a:solidFill>
                  <a:schemeClr val="tx1"/>
                </a:solidFill>
                <a:latin typeface="Bookman Old Style" pitchFamily="18" charset="0"/>
              </a:rPr>
              <a:t>27 (primjeraka)</a:t>
            </a:r>
            <a:endParaRPr lang="hr-HR" sz="2000" b="1">
              <a:solidFill>
                <a:schemeClr val="tx1"/>
              </a:solidFill>
              <a:latin typeface="Bookman Old Style" pitchFamily="18" charset="0"/>
            </a:endParaRPr>
          </a:p>
          <a:p>
            <a:pPr marR="0" lvl="0" rtl="0"/>
            <a:endParaRPr lang="pl-PL" b="1" i="0" u="none" strike="noStrike" baseline="0" smtClean="0">
              <a:solidFill>
                <a:srgbClr val="4F81BD"/>
              </a:solidFill>
              <a:latin typeface="Times New Roman"/>
            </a:endParaRPr>
          </a:p>
        </p:txBody>
      </p:sp>
      <p:sp>
        <p:nvSpPr>
          <p:cNvPr id="4" name="Rezervirano mjesto sadržaja 3"/>
          <p:cNvSpPr>
            <a:spLocks noGrp="1"/>
          </p:cNvSpPr>
          <p:nvPr>
            <p:ph sz="quarter" idx="1"/>
          </p:nvPr>
        </p:nvSpPr>
        <p:spPr>
          <a:xfrm>
            <a:off x="3124200" y="685800"/>
            <a:ext cx="5768280" cy="5407496"/>
          </a:xfrm>
        </p:spPr>
        <p:txBody>
          <a:bodyPr>
            <a:normAutofit fontScale="70000" lnSpcReduction="20000"/>
          </a:bodyPr>
          <a:lstStyle/>
          <a:p>
            <a:pPr marL="0" indent="0">
              <a:buNone/>
            </a:pPr>
            <a:r>
              <a:rPr lang="hr-HR" b="1" smtClean="0">
                <a:solidFill>
                  <a:schemeClr val="accent5"/>
                </a:solidFill>
                <a:latin typeface="Bookman Old Style" pitchFamily="18" charset="0"/>
              </a:rPr>
              <a:t>Tiskari</a:t>
            </a:r>
            <a:endParaRPr lang="hr-HR" b="1">
              <a:solidFill>
                <a:schemeClr val="accent5"/>
              </a:solidFill>
              <a:latin typeface="Bookman Old Style" pitchFamily="18" charset="0"/>
            </a:endParaRPr>
          </a:p>
          <a:p>
            <a:r>
              <a:rPr lang="hr-HR" err="1" smtClean="0">
                <a:latin typeface="Bookman Old Style" pitchFamily="18" charset="0"/>
              </a:rPr>
              <a:t>Paltašić</a:t>
            </a:r>
            <a:r>
              <a:rPr lang="hr-HR" smtClean="0">
                <a:latin typeface="Bookman Old Style" pitchFamily="18" charset="0"/>
              </a:rPr>
              <a:t> - </a:t>
            </a:r>
            <a:r>
              <a:rPr lang="hr-HR">
                <a:latin typeface="Bookman Old Style" pitchFamily="18" charset="0"/>
              </a:rPr>
              <a:t>12</a:t>
            </a:r>
          </a:p>
          <a:p>
            <a:r>
              <a:rPr lang="hr-HR" err="1">
                <a:latin typeface="Bookman Old Style" pitchFamily="18" charset="0"/>
              </a:rPr>
              <a:t>Dobrićević</a:t>
            </a:r>
            <a:r>
              <a:rPr lang="hr-HR">
                <a:latin typeface="Bookman Old Style" pitchFamily="18" charset="0"/>
              </a:rPr>
              <a:t> </a:t>
            </a:r>
            <a:r>
              <a:rPr lang="hr-HR" smtClean="0">
                <a:latin typeface="Bookman Old Style" pitchFamily="18" charset="0"/>
              </a:rPr>
              <a:t>- </a:t>
            </a:r>
            <a:r>
              <a:rPr lang="hr-HR" smtClean="0">
                <a:latin typeface="Bookman Old Style" pitchFamily="18" charset="0"/>
              </a:rPr>
              <a:t>7</a:t>
            </a:r>
            <a:endParaRPr lang="hr-HR">
              <a:latin typeface="Bookman Old Style" pitchFamily="18" charset="0"/>
            </a:endParaRPr>
          </a:p>
          <a:p>
            <a:pPr marL="0" indent="0">
              <a:buNone/>
            </a:pPr>
            <a:endParaRPr lang="hr-HR" smtClean="0">
              <a:latin typeface="Bookman Old Style" pitchFamily="18" charset="0"/>
            </a:endParaRPr>
          </a:p>
          <a:p>
            <a:pPr marL="0" indent="0">
              <a:buNone/>
            </a:pPr>
            <a:r>
              <a:rPr lang="hr-HR" b="1" smtClean="0">
                <a:solidFill>
                  <a:schemeClr val="accent5"/>
                </a:solidFill>
                <a:latin typeface="Bookman Old Style" pitchFamily="18" charset="0"/>
              </a:rPr>
              <a:t>Autori</a:t>
            </a:r>
            <a:endParaRPr lang="hr-HR" b="1">
              <a:solidFill>
                <a:schemeClr val="accent5"/>
              </a:solidFill>
              <a:latin typeface="Bookman Old Style" pitchFamily="18" charset="0"/>
            </a:endParaRPr>
          </a:p>
          <a:p>
            <a:r>
              <a:rPr lang="hr-HR">
                <a:latin typeface="Bookman Old Style" pitchFamily="18" charset="0"/>
              </a:rPr>
              <a:t>Nikola Modruški – </a:t>
            </a:r>
            <a:r>
              <a:rPr lang="hr-HR" err="1">
                <a:latin typeface="Bookman Old Style" pitchFamily="18" charset="0"/>
              </a:rPr>
              <a:t>Oratio</a:t>
            </a:r>
            <a:r>
              <a:rPr lang="hr-HR">
                <a:latin typeface="Bookman Old Style" pitchFamily="18" charset="0"/>
              </a:rPr>
              <a:t> </a:t>
            </a:r>
            <a:r>
              <a:rPr lang="hr-HR" smtClean="0">
                <a:latin typeface="Bookman Old Style" pitchFamily="18" charset="0"/>
              </a:rPr>
              <a:t>(</a:t>
            </a:r>
            <a:r>
              <a:rPr lang="hr-HR">
                <a:latin typeface="Bookman Old Style" pitchFamily="18" charset="0"/>
              </a:rPr>
              <a:t>1</a:t>
            </a:r>
            <a:r>
              <a:rPr lang="hr-HR" smtClean="0">
                <a:latin typeface="Bookman Old Style" pitchFamily="18" charset="0"/>
              </a:rPr>
              <a:t>)</a:t>
            </a:r>
            <a:endParaRPr lang="hr-HR">
              <a:latin typeface="Bookman Old Style" pitchFamily="18" charset="0"/>
            </a:endParaRPr>
          </a:p>
          <a:p>
            <a:r>
              <a:rPr lang="hr-HR">
                <a:latin typeface="Bookman Old Style" pitchFamily="18" charset="0"/>
              </a:rPr>
              <a:t>Juraj </a:t>
            </a:r>
            <a:r>
              <a:rPr lang="hr-HR" err="1">
                <a:latin typeface="Bookman Old Style" pitchFamily="18" charset="0"/>
              </a:rPr>
              <a:t>Šižgorić</a:t>
            </a:r>
            <a:r>
              <a:rPr lang="hr-HR">
                <a:latin typeface="Bookman Old Style" pitchFamily="18" charset="0"/>
              </a:rPr>
              <a:t> – </a:t>
            </a:r>
            <a:r>
              <a:rPr lang="hr-HR" smtClean="0">
                <a:latin typeface="Bookman Old Style" pitchFamily="18" charset="0"/>
              </a:rPr>
              <a:t>1</a:t>
            </a:r>
            <a:endParaRPr lang="hr-HR">
              <a:latin typeface="Bookman Old Style" pitchFamily="18" charset="0"/>
            </a:endParaRPr>
          </a:p>
          <a:p>
            <a:r>
              <a:rPr lang="hr-HR" err="1">
                <a:latin typeface="Bookman Old Style" pitchFamily="18" charset="0"/>
              </a:rPr>
              <a:t>Koriolan</a:t>
            </a:r>
            <a:r>
              <a:rPr lang="hr-HR">
                <a:latin typeface="Bookman Old Style" pitchFamily="18" charset="0"/>
              </a:rPr>
              <a:t> </a:t>
            </a:r>
            <a:r>
              <a:rPr lang="hr-HR" err="1">
                <a:latin typeface="Bookman Old Style" pitchFamily="18" charset="0"/>
              </a:rPr>
              <a:t>Cipiko</a:t>
            </a:r>
            <a:r>
              <a:rPr lang="hr-HR">
                <a:latin typeface="Bookman Old Style" pitchFamily="18" charset="0"/>
              </a:rPr>
              <a:t> – </a:t>
            </a:r>
            <a:r>
              <a:rPr lang="hr-HR" smtClean="0">
                <a:latin typeface="Bookman Old Style" pitchFamily="18" charset="0"/>
              </a:rPr>
              <a:t>1</a:t>
            </a:r>
            <a:endParaRPr lang="hr-HR">
              <a:latin typeface="Bookman Old Style" pitchFamily="18" charset="0"/>
            </a:endParaRPr>
          </a:p>
          <a:p>
            <a:r>
              <a:rPr lang="hr-HR">
                <a:latin typeface="Bookman Old Style" pitchFamily="18" charset="0"/>
              </a:rPr>
              <a:t>Juraj </a:t>
            </a:r>
            <a:r>
              <a:rPr lang="hr-HR" err="1">
                <a:latin typeface="Bookman Old Style" pitchFamily="18" charset="0"/>
              </a:rPr>
              <a:t>Dragišić</a:t>
            </a:r>
            <a:r>
              <a:rPr lang="hr-HR">
                <a:latin typeface="Bookman Old Style" pitchFamily="18" charset="0"/>
              </a:rPr>
              <a:t> – 1</a:t>
            </a:r>
          </a:p>
          <a:p>
            <a:r>
              <a:rPr lang="hr-HR">
                <a:latin typeface="Bookman Old Style" pitchFamily="18" charset="0"/>
              </a:rPr>
              <a:t>Herman Dalmatinac – 1</a:t>
            </a:r>
          </a:p>
          <a:p>
            <a:r>
              <a:rPr lang="hr-HR">
                <a:latin typeface="Bookman Old Style" pitchFamily="18" charset="0"/>
              </a:rPr>
              <a:t>Jakov Bunić </a:t>
            </a:r>
            <a:r>
              <a:rPr lang="hr-HR" smtClean="0">
                <a:latin typeface="Bookman Old Style" pitchFamily="18" charset="0"/>
              </a:rPr>
              <a:t>- </a:t>
            </a:r>
            <a:r>
              <a:rPr lang="hr-HR">
                <a:latin typeface="Bookman Old Style" pitchFamily="18" charset="0"/>
              </a:rPr>
              <a:t>1</a:t>
            </a:r>
          </a:p>
          <a:p>
            <a:r>
              <a:rPr lang="hr-HR">
                <a:latin typeface="Bookman Old Style" pitchFamily="18" charset="0"/>
              </a:rPr>
              <a:t>Martin </a:t>
            </a:r>
            <a:r>
              <a:rPr lang="hr-HR" err="1">
                <a:latin typeface="Bookman Old Style" pitchFamily="18" charset="0"/>
              </a:rPr>
              <a:t>Nimira</a:t>
            </a:r>
            <a:r>
              <a:rPr lang="hr-HR">
                <a:latin typeface="Bookman Old Style" pitchFamily="18" charset="0"/>
              </a:rPr>
              <a:t> </a:t>
            </a:r>
            <a:r>
              <a:rPr lang="hr-HR" smtClean="0">
                <a:latin typeface="Bookman Old Style" pitchFamily="18" charset="0"/>
              </a:rPr>
              <a:t>-1 </a:t>
            </a:r>
            <a:endParaRPr lang="hr-HR">
              <a:latin typeface="Bookman Old Style" pitchFamily="18" charset="0"/>
            </a:endParaRPr>
          </a:p>
          <a:p>
            <a:r>
              <a:rPr lang="hr-HR">
                <a:latin typeface="Bookman Old Style" pitchFamily="18" charset="0"/>
              </a:rPr>
              <a:t>Karlo Pucić </a:t>
            </a:r>
            <a:r>
              <a:rPr lang="hr-HR" smtClean="0">
                <a:latin typeface="Bookman Old Style" pitchFamily="18" charset="0"/>
              </a:rPr>
              <a:t>– 1 (2)</a:t>
            </a:r>
            <a:endParaRPr lang="hr-HR" smtClean="0">
              <a:latin typeface="Bookman Old Style" pitchFamily="18" charset="0"/>
            </a:endParaRPr>
          </a:p>
          <a:p>
            <a:endParaRPr lang="hr-HR">
              <a:latin typeface="Bookman Old Style" pitchFamily="18" charset="0"/>
            </a:endParaRPr>
          </a:p>
          <a:p>
            <a:pPr marL="0" indent="0">
              <a:buNone/>
            </a:pPr>
            <a:r>
              <a:rPr lang="hr-HR" b="1" smtClean="0">
                <a:solidFill>
                  <a:schemeClr val="accent5"/>
                </a:solidFill>
                <a:latin typeface="Bookman Old Style" pitchFamily="18" charset="0"/>
              </a:rPr>
              <a:t>Djela na hrvatskom jeziku</a:t>
            </a:r>
          </a:p>
          <a:p>
            <a:r>
              <a:rPr lang="hr-HR" smtClean="0">
                <a:latin typeface="Bookman Old Style" pitchFamily="18" charset="0"/>
              </a:rPr>
              <a:t>Misal po zakonu rimskog dvora (1483.)</a:t>
            </a:r>
          </a:p>
          <a:p>
            <a:r>
              <a:rPr lang="hr-HR" err="1" smtClean="0">
                <a:latin typeface="Bookman Old Style" pitchFamily="18" charset="0"/>
              </a:rPr>
              <a:t>Brvijal</a:t>
            </a:r>
            <a:r>
              <a:rPr lang="hr-HR" smtClean="0">
                <a:latin typeface="Bookman Old Style" pitchFamily="18" charset="0"/>
              </a:rPr>
              <a:t> po zakonu rimskog dvora (1493.)</a:t>
            </a:r>
            <a:endParaRPr lang="hr-HR">
              <a:latin typeface="Bookman Old Style" pitchFamily="18" charset="0"/>
            </a:endParaRP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45918"/>
          <a:stretch/>
        </p:blipFill>
        <p:spPr bwMode="auto">
          <a:xfrm>
            <a:off x="251520" y="2701280"/>
            <a:ext cx="2318072"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89022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rađanski">
  <a:themeElements>
    <a:clrScheme name="Putovanj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Građanski">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Građanski">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672</TotalTime>
  <Words>2115</Words>
  <Application>Microsoft Office PowerPoint</Application>
  <PresentationFormat>Prikaz na zaslonu (4:3)</PresentationFormat>
  <Paragraphs>218</Paragraphs>
  <Slides>21</Slides>
  <Notes>21</Notes>
  <HiddenSlides>0</HiddenSlides>
  <MMClips>0</MMClips>
  <ScaleCrop>false</ScaleCrop>
  <HeadingPairs>
    <vt:vector size="4" baseType="variant">
      <vt:variant>
        <vt:lpstr>Tema</vt:lpstr>
      </vt:variant>
      <vt:variant>
        <vt:i4>1</vt:i4>
      </vt:variant>
      <vt:variant>
        <vt:lpstr>Naslovi slajdova</vt:lpstr>
      </vt:variant>
      <vt:variant>
        <vt:i4>21</vt:i4>
      </vt:variant>
    </vt:vector>
  </HeadingPairs>
  <TitlesOfParts>
    <vt:vector size="22" baseType="lpstr">
      <vt:lpstr>Građanski</vt:lpstr>
      <vt:lpstr>Incunabula Croatica</vt:lpstr>
      <vt:lpstr> Vatikanska knjižnica (8900 inkunabula, 4. zbirka ink. na svijetu) i Bodleian Library Oxford objavili su petogodišnji projekt digitalizacije rukopisa i inkunabula </vt:lpstr>
      <vt:lpstr> Reprezentativne digitalne zbirke prvotisaka u Europi </vt:lpstr>
      <vt:lpstr>PowerPointova prezentacija</vt:lpstr>
      <vt:lpstr>PowerPointova prezentacija</vt:lpstr>
      <vt:lpstr>PowerPointova prezentacija</vt:lpstr>
      <vt:lpstr> Nikola Modruški, Juraj Šižgorić, Korialan Ćipiko, Šimun Dalmatinac,  Luka Tolentić, Andrija Jamometić, Šimun Paskvalić, Juraj Dragišić, Herman Dalmatinac, Jeronim Capiduro, Jakov Bunić,  Martin Nimira,  Karlo Pucić,  Jakov Dragač, Benedikt Benković, Frane L. Gundulić,  Nikola Statilić</vt:lpstr>
      <vt:lpstr> </vt:lpstr>
      <vt:lpstr>Prvotisci u NSK</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Korištenje? Kome je zbirka namijenjena?</vt:lpstr>
      <vt:lpstr>Kako približiti prvotiske korisnicima?</vt:lpstr>
      <vt:lpstr>Hvala na pozornosti!</vt:lpstr>
    </vt:vector>
  </TitlesOfParts>
  <Company>Nacionalna i sveučilišna knjižnica u Zagrebu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Incunabula Croatica</dc:title>
  <dc:creator>Sofija Klarin</dc:creator>
  <cp:lastModifiedBy>Ivan Kapec</cp:lastModifiedBy>
  <cp:revision>54</cp:revision>
  <cp:lastPrinted>2012-04-19T09:45:45Z</cp:lastPrinted>
  <dcterms:created xsi:type="dcterms:W3CDTF">2012-04-17T11:30:01Z</dcterms:created>
  <dcterms:modified xsi:type="dcterms:W3CDTF">2012-04-19T11:09:54Z</dcterms:modified>
</cp:coreProperties>
</file>